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35"/>
  </p:handout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5" r:id="rId14"/>
    <p:sldId id="267" r:id="rId15"/>
    <p:sldId id="269" r:id="rId16"/>
    <p:sldId id="270" r:id="rId17"/>
    <p:sldId id="271" r:id="rId18"/>
    <p:sldId id="272" r:id="rId19"/>
    <p:sldId id="273" r:id="rId20"/>
    <p:sldId id="276" r:id="rId21"/>
    <p:sldId id="274" r:id="rId22"/>
    <p:sldId id="277" r:id="rId23"/>
    <p:sldId id="278" r:id="rId24"/>
    <p:sldId id="284" r:id="rId25"/>
    <p:sldId id="285" r:id="rId26"/>
    <p:sldId id="286" r:id="rId27"/>
    <p:sldId id="287" r:id="rId28"/>
    <p:sldId id="279" r:id="rId29"/>
    <p:sldId id="280" r:id="rId30"/>
    <p:sldId id="288" r:id="rId31"/>
    <p:sldId id="281" r:id="rId32"/>
    <p:sldId id="282" r:id="rId33"/>
    <p:sldId id="283" r:id="rId3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5DC5B47C-E505-48EC-8BE9-FB5FC0378CED}" type="datetimeFigureOut">
              <a:rPr lang="en-US" smtClean="0"/>
              <a:pPr/>
              <a:t>3/12/2012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9EFFF534-C49F-4EE5-8FFB-739BD478132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58BEDB0-181C-4EA5-AFCA-45DC0EA62A95}" type="datetimeFigureOut">
              <a:rPr lang="en-US" smtClean="0"/>
              <a:pPr/>
              <a:t>3/12/2012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D16E9E-97FA-4985-AE2B-6A5F155489F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8BEDB0-181C-4EA5-AFCA-45DC0EA62A95}" type="datetimeFigureOut">
              <a:rPr lang="en-US" smtClean="0"/>
              <a:pPr/>
              <a:t>3/12/2012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D16E9E-97FA-4985-AE2B-6A5F155489F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8BEDB0-181C-4EA5-AFCA-45DC0EA62A95}" type="datetimeFigureOut">
              <a:rPr lang="en-US" smtClean="0"/>
              <a:pPr/>
              <a:t>3/12/2012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D16E9E-97FA-4985-AE2B-6A5F155489F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58BEDB0-181C-4EA5-AFCA-45DC0EA62A95}" type="datetimeFigureOut">
              <a:rPr lang="en-US" smtClean="0"/>
              <a:pPr/>
              <a:t>3/12/2012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D16E9E-97FA-4985-AE2B-6A5F155489F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58BEDB0-181C-4EA5-AFCA-45DC0EA62A95}" type="datetimeFigureOut">
              <a:rPr lang="en-US" smtClean="0"/>
              <a:pPr/>
              <a:t>3/12/2012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D16E9E-97FA-4985-AE2B-6A5F155489FC}"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58BEDB0-181C-4EA5-AFCA-45DC0EA62A95}" type="datetimeFigureOut">
              <a:rPr lang="en-US" smtClean="0"/>
              <a:pPr/>
              <a:t>3/12/2012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D16E9E-97FA-4985-AE2B-6A5F155489F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58BEDB0-181C-4EA5-AFCA-45DC0EA62A95}" type="datetimeFigureOut">
              <a:rPr lang="en-US" smtClean="0"/>
              <a:pPr/>
              <a:t>3/12/2012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D16E9E-97FA-4985-AE2B-6A5F155489FC}"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58BEDB0-181C-4EA5-AFCA-45DC0EA62A95}" type="datetimeFigureOut">
              <a:rPr lang="en-US" smtClean="0"/>
              <a:pPr/>
              <a:t>3/12/2012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D16E9E-97FA-4985-AE2B-6A5F155489F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8BEDB0-181C-4EA5-AFCA-45DC0EA62A95}" type="datetimeFigureOut">
              <a:rPr lang="en-US" smtClean="0"/>
              <a:pPr/>
              <a:t>3/12/2012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D16E9E-97FA-4985-AE2B-6A5F155489F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58BEDB0-181C-4EA5-AFCA-45DC0EA62A95}" type="datetimeFigureOut">
              <a:rPr lang="en-US" smtClean="0"/>
              <a:pPr/>
              <a:t>3/12/2012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D16E9E-97FA-4985-AE2B-6A5F155489F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858BEDB0-181C-4EA5-AFCA-45DC0EA62A95}" type="datetimeFigureOut">
              <a:rPr lang="en-US" smtClean="0"/>
              <a:pPr/>
              <a:t>3/12/2012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D16E9E-97FA-4985-AE2B-6A5F155489FC}"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58BEDB0-181C-4EA5-AFCA-45DC0EA62A95}" type="datetimeFigureOut">
              <a:rPr lang="en-US" smtClean="0"/>
              <a:pPr/>
              <a:t>3/12/2012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D16E9E-97FA-4985-AE2B-6A5F155489FC}"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Bill of Rights</a:t>
            </a:r>
            <a:endParaRPr lang="en-US" dirty="0"/>
          </a:p>
        </p:txBody>
      </p:sp>
      <p:sp>
        <p:nvSpPr>
          <p:cNvPr id="3" name="Subtitle 2"/>
          <p:cNvSpPr>
            <a:spLocks noGrp="1"/>
          </p:cNvSpPr>
          <p:nvPr>
            <p:ph type="subTitle" idx="1"/>
          </p:nvPr>
        </p:nvSpPr>
        <p:spPr/>
        <p:txBody>
          <a:bodyPr/>
          <a:lstStyle/>
          <a:p>
            <a:r>
              <a:rPr lang="en-US" dirty="0" smtClean="0"/>
              <a:t>Chapter 4 Notes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amendment limits</a:t>
            </a:r>
            <a:endParaRPr lang="en-US" dirty="0"/>
          </a:p>
        </p:txBody>
      </p:sp>
      <p:sp>
        <p:nvSpPr>
          <p:cNvPr id="3" name="Content Placeholder 2"/>
          <p:cNvSpPr>
            <a:spLocks noGrp="1"/>
          </p:cNvSpPr>
          <p:nvPr>
            <p:ph sz="half" idx="1"/>
          </p:nvPr>
        </p:nvSpPr>
        <p:spPr>
          <a:xfrm>
            <a:off x="0" y="1600200"/>
            <a:ext cx="4495800" cy="4724400"/>
          </a:xfrm>
        </p:spPr>
        <p:txBody>
          <a:bodyPr>
            <a:normAutofit lnSpcReduction="10000"/>
          </a:bodyPr>
          <a:lstStyle/>
          <a:p>
            <a:r>
              <a:rPr lang="en-US" dirty="0" smtClean="0"/>
              <a:t>While the first amendment protects your freedom of speech it does not mean that people can say anything they want to.</a:t>
            </a:r>
          </a:p>
          <a:p>
            <a:r>
              <a:rPr lang="en-US" dirty="0" smtClean="0"/>
              <a:t>Things such as lies, racism, and prejudice are considered </a:t>
            </a:r>
            <a:r>
              <a:rPr lang="en-US" b="1" u="sng" dirty="0" smtClean="0"/>
              <a:t>slander</a:t>
            </a:r>
            <a:r>
              <a:rPr lang="en-US" dirty="0" smtClean="0"/>
              <a:t> or hurtful personal attacks that are sometimes limited by government.</a:t>
            </a:r>
            <a:endParaRPr lang="en-US" dirty="0"/>
          </a:p>
        </p:txBody>
      </p:sp>
      <p:sp>
        <p:nvSpPr>
          <p:cNvPr id="4" name="Content Placeholder 3"/>
          <p:cNvSpPr>
            <a:spLocks noGrp="1"/>
          </p:cNvSpPr>
          <p:nvPr>
            <p:ph sz="half" idx="2"/>
          </p:nvPr>
        </p:nvSpPr>
        <p:spPr/>
        <p:txBody>
          <a:bodyPr>
            <a:normAutofit lnSpcReduction="10000"/>
          </a:bodyPr>
          <a:lstStyle/>
          <a:p>
            <a:endParaRPr lang="en-US" dirty="0"/>
          </a:p>
        </p:txBody>
      </p:sp>
      <p:pic>
        <p:nvPicPr>
          <p:cNvPr id="7170" name="Picture 2" descr="C:\Documents and Settings\Rennerr\Desktop\slander.jpg"/>
          <p:cNvPicPr>
            <a:picLocks noChangeAspect="1" noChangeArrowheads="1"/>
          </p:cNvPicPr>
          <p:nvPr/>
        </p:nvPicPr>
        <p:blipFill>
          <a:blip r:embed="rId2" cstate="print"/>
          <a:srcRect/>
          <a:stretch>
            <a:fillRect/>
          </a:stretch>
        </p:blipFill>
        <p:spPr bwMode="auto">
          <a:xfrm>
            <a:off x="4495800" y="1905000"/>
            <a:ext cx="4433888" cy="403327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of rights</a:t>
            </a:r>
            <a:endParaRPr lang="en-US" dirty="0"/>
          </a:p>
        </p:txBody>
      </p:sp>
      <p:sp>
        <p:nvSpPr>
          <p:cNvPr id="3" name="Content Placeholder 2"/>
          <p:cNvSpPr>
            <a:spLocks noGrp="1"/>
          </p:cNvSpPr>
          <p:nvPr>
            <p:ph sz="half" idx="1"/>
          </p:nvPr>
        </p:nvSpPr>
        <p:spPr>
          <a:xfrm>
            <a:off x="0" y="1600200"/>
            <a:ext cx="4495800" cy="4724400"/>
          </a:xfrm>
        </p:spPr>
        <p:txBody>
          <a:bodyPr>
            <a:normAutofit lnSpcReduction="10000"/>
          </a:bodyPr>
          <a:lstStyle/>
          <a:p>
            <a:r>
              <a:rPr lang="en-US" dirty="0" smtClean="0"/>
              <a:t>The first 10 Amendments are called the Bill of Rights.</a:t>
            </a:r>
          </a:p>
          <a:p>
            <a:r>
              <a:rPr lang="en-US" dirty="0" smtClean="0"/>
              <a:t>They were added to the Constitution in 1789 to ensure that the government would have limits on interfering with the rights of the people.</a:t>
            </a:r>
          </a:p>
          <a:p>
            <a:r>
              <a:rPr lang="en-US" dirty="0" smtClean="0"/>
              <a:t>They were demanded by the Anti-Federalists.</a:t>
            </a:r>
            <a:endParaRPr lang="en-US" dirty="0"/>
          </a:p>
        </p:txBody>
      </p:sp>
      <p:sp>
        <p:nvSpPr>
          <p:cNvPr id="4" name="Content Placeholder 3"/>
          <p:cNvSpPr>
            <a:spLocks noGrp="1"/>
          </p:cNvSpPr>
          <p:nvPr>
            <p:ph sz="half" idx="2"/>
          </p:nvPr>
        </p:nvSpPr>
        <p:spPr/>
        <p:txBody>
          <a:bodyPr>
            <a:normAutofit lnSpcReduction="10000"/>
          </a:bodyPr>
          <a:lstStyle/>
          <a:p>
            <a:endParaRPr lang="en-US" dirty="0"/>
          </a:p>
        </p:txBody>
      </p:sp>
      <p:pic>
        <p:nvPicPr>
          <p:cNvPr id="10242" name="Picture 2" descr="C:\Documents and Settings\Rennerr\Desktop\002-1028151622-BillOfRights.jpg"/>
          <p:cNvPicPr>
            <a:picLocks noChangeAspect="1" noChangeArrowheads="1"/>
          </p:cNvPicPr>
          <p:nvPr/>
        </p:nvPicPr>
        <p:blipFill>
          <a:blip r:embed="rId2" cstate="print"/>
          <a:srcRect/>
          <a:stretch>
            <a:fillRect/>
          </a:stretch>
        </p:blipFill>
        <p:spPr bwMode="auto">
          <a:xfrm>
            <a:off x="4953000" y="1087677"/>
            <a:ext cx="3505200" cy="552189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amendment (Guns)</a:t>
            </a:r>
            <a:endParaRPr lang="en-US" dirty="0"/>
          </a:p>
        </p:txBody>
      </p:sp>
      <p:sp>
        <p:nvSpPr>
          <p:cNvPr id="3" name="Content Placeholder 2"/>
          <p:cNvSpPr>
            <a:spLocks noGrp="1"/>
          </p:cNvSpPr>
          <p:nvPr>
            <p:ph sz="half" idx="1"/>
          </p:nvPr>
        </p:nvSpPr>
        <p:spPr>
          <a:xfrm>
            <a:off x="0" y="1524000"/>
            <a:ext cx="4495800" cy="5334000"/>
          </a:xfrm>
        </p:spPr>
        <p:txBody>
          <a:bodyPr>
            <a:normAutofit fontScale="85000" lnSpcReduction="10000"/>
          </a:bodyPr>
          <a:lstStyle/>
          <a:p>
            <a:r>
              <a:rPr lang="en-US" dirty="0" smtClean="0"/>
              <a:t>The second amendment guarantees citizens the right to own firearms.</a:t>
            </a:r>
          </a:p>
          <a:p>
            <a:r>
              <a:rPr lang="en-US" dirty="0" smtClean="0"/>
              <a:t>This amendment had nothing to do with hunting for food.</a:t>
            </a:r>
          </a:p>
          <a:p>
            <a:r>
              <a:rPr lang="en-US" dirty="0" smtClean="0"/>
              <a:t>The founders just fought a war with an unfair government.</a:t>
            </a:r>
          </a:p>
          <a:p>
            <a:r>
              <a:rPr lang="en-US" dirty="0" smtClean="0"/>
              <a:t>They believed that citizens should own firearms to keep the government in check.</a:t>
            </a:r>
          </a:p>
          <a:p>
            <a:r>
              <a:rPr lang="en-US" dirty="0" smtClean="0"/>
              <a:t>Thomas Jefferson believed that for democracy to work in America there would need to be a revolution every generation or two.</a:t>
            </a:r>
            <a:endParaRPr lang="en-US" dirty="0"/>
          </a:p>
        </p:txBody>
      </p:sp>
      <p:pic>
        <p:nvPicPr>
          <p:cNvPr id="5" name="Picture 2" descr="C:\Documents and Settings\Rennerr\Desktop\Civics Powerpoints\Powerpoint Pictures\2aSecurity.jpg"/>
          <p:cNvPicPr>
            <a:picLocks noGrp="1" noChangeAspect="1" noChangeArrowheads="1"/>
          </p:cNvPicPr>
          <p:nvPr>
            <p:ph sz="half" idx="2"/>
          </p:nvPr>
        </p:nvPicPr>
        <p:blipFill>
          <a:blip r:embed="rId2" cstate="print"/>
          <a:srcRect/>
          <a:stretch>
            <a:fillRect/>
          </a:stretch>
        </p:blipFill>
        <p:spPr bwMode="auto">
          <a:xfrm>
            <a:off x="5181600" y="1066800"/>
            <a:ext cx="2895600" cy="2895600"/>
          </a:xfrm>
          <a:prstGeom prst="rect">
            <a:avLst/>
          </a:prstGeom>
          <a:noFill/>
        </p:spPr>
      </p:pic>
      <p:pic>
        <p:nvPicPr>
          <p:cNvPr id="6" name="Picture 3" descr="C:\Documents and Settings\Rennerr\Desktop\Civics Powerpoints\Powerpoint Pictures\guns.jpg"/>
          <p:cNvPicPr>
            <a:picLocks noChangeAspect="1" noChangeArrowheads="1"/>
          </p:cNvPicPr>
          <p:nvPr/>
        </p:nvPicPr>
        <p:blipFill>
          <a:blip r:embed="rId3" cstate="print"/>
          <a:srcRect/>
          <a:stretch>
            <a:fillRect/>
          </a:stretch>
        </p:blipFill>
        <p:spPr bwMode="auto">
          <a:xfrm>
            <a:off x="4876800" y="3886200"/>
            <a:ext cx="3702050" cy="277653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third amendment</a:t>
            </a:r>
            <a:endParaRPr lang="en-US" dirty="0"/>
          </a:p>
        </p:txBody>
      </p:sp>
      <p:sp>
        <p:nvSpPr>
          <p:cNvPr id="3" name="Content Placeholder 2"/>
          <p:cNvSpPr>
            <a:spLocks noGrp="1"/>
          </p:cNvSpPr>
          <p:nvPr>
            <p:ph sz="half" idx="1"/>
          </p:nvPr>
        </p:nvSpPr>
        <p:spPr>
          <a:xfrm>
            <a:off x="0" y="1600200"/>
            <a:ext cx="4495800" cy="5029200"/>
          </a:xfrm>
        </p:spPr>
        <p:txBody>
          <a:bodyPr>
            <a:normAutofit/>
          </a:bodyPr>
          <a:lstStyle/>
          <a:p>
            <a:r>
              <a:rPr lang="en-US" dirty="0" smtClean="0"/>
              <a:t>One of the causes of the Revolution was that the colonists didn’t like it that they were forced to house and feed British soldiers.</a:t>
            </a:r>
          </a:p>
          <a:p>
            <a:r>
              <a:rPr lang="en-US" dirty="0" smtClean="0"/>
              <a:t>This was known as the </a:t>
            </a:r>
            <a:r>
              <a:rPr lang="en-US" b="1" u="sng" dirty="0" smtClean="0"/>
              <a:t>Quartering Act</a:t>
            </a:r>
            <a:r>
              <a:rPr lang="en-US" dirty="0" smtClean="0"/>
              <a:t>.</a:t>
            </a:r>
          </a:p>
          <a:p>
            <a:r>
              <a:rPr lang="en-US" dirty="0" smtClean="0"/>
              <a:t>This amendment says that American citizens will never have to do this unless we are at war.</a:t>
            </a:r>
            <a:endParaRPr lang="en-US" dirty="0"/>
          </a:p>
        </p:txBody>
      </p:sp>
      <p:sp>
        <p:nvSpPr>
          <p:cNvPr id="4" name="Content Placeholder 3"/>
          <p:cNvSpPr>
            <a:spLocks noGrp="1"/>
          </p:cNvSpPr>
          <p:nvPr>
            <p:ph sz="half" idx="2"/>
          </p:nvPr>
        </p:nvSpPr>
        <p:spPr/>
        <p:txBody>
          <a:bodyPr>
            <a:normAutofit/>
          </a:bodyPr>
          <a:lstStyle/>
          <a:p>
            <a:endParaRPr lang="en-US"/>
          </a:p>
        </p:txBody>
      </p:sp>
      <p:pic>
        <p:nvPicPr>
          <p:cNvPr id="15362" name="Picture 2" descr="C:\Documents and Settings\Rennerr\Desktop\TOC-Sep05-BritishFootSoldier.jpg"/>
          <p:cNvPicPr>
            <a:picLocks noChangeAspect="1" noChangeArrowheads="1"/>
          </p:cNvPicPr>
          <p:nvPr/>
        </p:nvPicPr>
        <p:blipFill>
          <a:blip r:embed="rId2" cstate="print"/>
          <a:srcRect/>
          <a:stretch>
            <a:fillRect/>
          </a:stretch>
        </p:blipFill>
        <p:spPr bwMode="auto">
          <a:xfrm>
            <a:off x="5257800" y="1371600"/>
            <a:ext cx="2997200" cy="514005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the rights of the accused</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Bill of Rights contains several amendments that exist to prevent people from being punished for crimes they did not commit.</a:t>
            </a:r>
          </a:p>
          <a:p>
            <a:r>
              <a:rPr lang="en-US" dirty="0" smtClean="0"/>
              <a:t>They generally assure that people are “innocent until proven guilty.”</a:t>
            </a:r>
            <a:endParaRPr lang="en-US" dirty="0"/>
          </a:p>
        </p:txBody>
      </p:sp>
      <p:sp>
        <p:nvSpPr>
          <p:cNvPr id="4" name="Content Placeholder 3"/>
          <p:cNvSpPr>
            <a:spLocks noGrp="1"/>
          </p:cNvSpPr>
          <p:nvPr>
            <p:ph sz="half" idx="2"/>
          </p:nvPr>
        </p:nvSpPr>
        <p:spPr/>
        <p:txBody>
          <a:bodyPr>
            <a:normAutofit lnSpcReduction="10000"/>
          </a:bodyPr>
          <a:lstStyle/>
          <a:p>
            <a:endParaRPr lang="en-US" dirty="0"/>
          </a:p>
        </p:txBody>
      </p:sp>
      <p:pic>
        <p:nvPicPr>
          <p:cNvPr id="8196" name="Picture 4" descr="C:\Documents and Settings\Rennerr\Desktop\3561293014_f5e81776e8.jpg"/>
          <p:cNvPicPr>
            <a:picLocks noChangeAspect="1" noChangeArrowheads="1"/>
          </p:cNvPicPr>
          <p:nvPr/>
        </p:nvPicPr>
        <p:blipFill>
          <a:blip r:embed="rId2" cstate="print"/>
          <a:srcRect/>
          <a:stretch>
            <a:fillRect/>
          </a:stretch>
        </p:blipFill>
        <p:spPr bwMode="auto">
          <a:xfrm>
            <a:off x="4267200" y="2133600"/>
            <a:ext cx="4708525" cy="323447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Fourth amendment	</a:t>
            </a:r>
            <a:endParaRPr lang="en-US" dirty="0"/>
          </a:p>
        </p:txBody>
      </p:sp>
      <p:sp>
        <p:nvSpPr>
          <p:cNvPr id="3" name="Content Placeholder 2"/>
          <p:cNvSpPr>
            <a:spLocks noGrp="1"/>
          </p:cNvSpPr>
          <p:nvPr>
            <p:ph sz="half" idx="1"/>
          </p:nvPr>
        </p:nvSpPr>
        <p:spPr>
          <a:xfrm>
            <a:off x="0" y="1600200"/>
            <a:ext cx="4495800" cy="5029200"/>
          </a:xfrm>
        </p:spPr>
        <p:txBody>
          <a:bodyPr>
            <a:normAutofit fontScale="92500" lnSpcReduction="10000"/>
          </a:bodyPr>
          <a:lstStyle/>
          <a:p>
            <a:r>
              <a:rPr lang="en-US" dirty="0" smtClean="0"/>
              <a:t>The 4</a:t>
            </a:r>
            <a:r>
              <a:rPr lang="en-US" baseline="30000" dirty="0" smtClean="0"/>
              <a:t>th</a:t>
            </a:r>
            <a:r>
              <a:rPr lang="en-US" dirty="0" smtClean="0"/>
              <a:t> Amendment protects us against “unreasonable searches and seizures.”</a:t>
            </a:r>
          </a:p>
          <a:p>
            <a:r>
              <a:rPr lang="en-US" dirty="0" smtClean="0"/>
              <a:t>The police cannot search you or your home without probable cause. (a good reason)</a:t>
            </a:r>
          </a:p>
          <a:p>
            <a:r>
              <a:rPr lang="en-US" dirty="0" smtClean="0"/>
              <a:t>They must first ask a judge for a search warrant.</a:t>
            </a:r>
          </a:p>
          <a:p>
            <a:r>
              <a:rPr lang="en-US" dirty="0" smtClean="0"/>
              <a:t>They must persuade the judge that there is good reason for the search warrant.</a:t>
            </a:r>
            <a:endParaRPr lang="en-US" dirty="0"/>
          </a:p>
        </p:txBody>
      </p:sp>
      <p:pic>
        <p:nvPicPr>
          <p:cNvPr id="9218" name="Picture 2" descr="C:\Documents and Settings\Rennerr\Desktop\Civics Powerpoints\Powerpoint Pictures\27-search-warrant.jpg"/>
          <p:cNvPicPr>
            <a:picLocks noGrp="1" noChangeAspect="1" noChangeArrowheads="1"/>
          </p:cNvPicPr>
          <p:nvPr>
            <p:ph sz="half" idx="2"/>
          </p:nvPr>
        </p:nvPicPr>
        <p:blipFill>
          <a:blip r:embed="rId2" cstate="print"/>
          <a:srcRect/>
          <a:stretch>
            <a:fillRect/>
          </a:stretch>
        </p:blipFill>
        <p:spPr bwMode="auto">
          <a:xfrm>
            <a:off x="4648200" y="2057400"/>
            <a:ext cx="4340054" cy="3200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Fifth amendment</a:t>
            </a:r>
            <a:endParaRPr lang="en-US" dirty="0"/>
          </a:p>
        </p:txBody>
      </p:sp>
      <p:sp>
        <p:nvSpPr>
          <p:cNvPr id="3" name="Content Placeholder 2"/>
          <p:cNvSpPr>
            <a:spLocks noGrp="1"/>
          </p:cNvSpPr>
          <p:nvPr>
            <p:ph sz="half" idx="1"/>
          </p:nvPr>
        </p:nvSpPr>
        <p:spPr>
          <a:xfrm>
            <a:off x="0" y="1371600"/>
            <a:ext cx="4495800" cy="5486400"/>
          </a:xfrm>
        </p:spPr>
        <p:txBody>
          <a:bodyPr>
            <a:normAutofit fontScale="92500" lnSpcReduction="10000"/>
          </a:bodyPr>
          <a:lstStyle/>
          <a:p>
            <a:r>
              <a:rPr lang="en-US" dirty="0" smtClean="0"/>
              <a:t>This prevents the accused from being put on trial for a serious federal crime without an </a:t>
            </a:r>
            <a:r>
              <a:rPr lang="en-US" b="1" u="sng" dirty="0" smtClean="0"/>
              <a:t>indictment</a:t>
            </a:r>
            <a:r>
              <a:rPr lang="en-US" dirty="0" smtClean="0"/>
              <a:t> or formal charge by a </a:t>
            </a:r>
            <a:r>
              <a:rPr lang="en-US" b="1" u="sng" dirty="0" smtClean="0"/>
              <a:t>grand jury </a:t>
            </a:r>
            <a:r>
              <a:rPr lang="en-US" dirty="0" smtClean="0"/>
              <a:t>or group of citizens that review the evidence.</a:t>
            </a:r>
          </a:p>
          <a:p>
            <a:r>
              <a:rPr lang="en-US" dirty="0" smtClean="0"/>
              <a:t>It also protects against </a:t>
            </a:r>
            <a:r>
              <a:rPr lang="en-US" b="1" u="sng" dirty="0" smtClean="0"/>
              <a:t>double jeopardy </a:t>
            </a:r>
            <a:r>
              <a:rPr lang="en-US" dirty="0" smtClean="0"/>
              <a:t>meaning a person cannot be put on trial for the same crime a second time if they were found innocent the first time.</a:t>
            </a:r>
            <a:endParaRPr lang="en-US" dirty="0"/>
          </a:p>
        </p:txBody>
      </p:sp>
      <p:sp>
        <p:nvSpPr>
          <p:cNvPr id="4" name="Content Placeholder 3"/>
          <p:cNvSpPr>
            <a:spLocks noGrp="1"/>
          </p:cNvSpPr>
          <p:nvPr>
            <p:ph sz="half" idx="2"/>
          </p:nvPr>
        </p:nvSpPr>
        <p:spPr>
          <a:xfrm>
            <a:off x="4343400" y="1371600"/>
            <a:ext cx="4648200" cy="5257800"/>
          </a:xfrm>
        </p:spPr>
        <p:txBody>
          <a:bodyPr>
            <a:normAutofit fontScale="92500" lnSpcReduction="10000"/>
          </a:bodyPr>
          <a:lstStyle/>
          <a:p>
            <a:r>
              <a:rPr lang="en-US" dirty="0" smtClean="0"/>
              <a:t>It also protects your right to remain silent when being questioned.</a:t>
            </a:r>
          </a:p>
          <a:p>
            <a:r>
              <a:rPr lang="en-US" dirty="0" smtClean="0"/>
              <a:t>It ensures “</a:t>
            </a:r>
            <a:r>
              <a:rPr lang="en-US" b="1" u="sng" dirty="0" smtClean="0"/>
              <a:t>Due Process</a:t>
            </a:r>
            <a:r>
              <a:rPr lang="en-US" dirty="0" smtClean="0"/>
              <a:t>” meaning that the steps of the law must be followed in order.</a:t>
            </a:r>
          </a:p>
          <a:p>
            <a:r>
              <a:rPr lang="en-US" dirty="0" smtClean="0"/>
              <a:t>Finally it limits the government’s power of </a:t>
            </a:r>
            <a:r>
              <a:rPr lang="en-US" b="1" u="sng" dirty="0" smtClean="0"/>
              <a:t>eminent domain</a:t>
            </a:r>
            <a:r>
              <a:rPr lang="en-US" dirty="0" smtClean="0"/>
              <a:t>, or their ability to take personal property (usually land) for public use.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sixth amendment</a:t>
            </a:r>
            <a:endParaRPr lang="en-US" dirty="0"/>
          </a:p>
        </p:txBody>
      </p:sp>
      <p:sp>
        <p:nvSpPr>
          <p:cNvPr id="3" name="Content Placeholder 2"/>
          <p:cNvSpPr>
            <a:spLocks noGrp="1"/>
          </p:cNvSpPr>
          <p:nvPr>
            <p:ph sz="half" idx="1"/>
          </p:nvPr>
        </p:nvSpPr>
        <p:spPr>
          <a:xfrm>
            <a:off x="0" y="1600200"/>
            <a:ext cx="4495800" cy="4876800"/>
          </a:xfrm>
        </p:spPr>
        <p:txBody>
          <a:bodyPr>
            <a:normAutofit/>
          </a:bodyPr>
          <a:lstStyle/>
          <a:p>
            <a:r>
              <a:rPr lang="en-US" dirty="0" smtClean="0"/>
              <a:t>Requires that the charged be told the exact nature of the charges against them.</a:t>
            </a:r>
          </a:p>
          <a:p>
            <a:r>
              <a:rPr lang="en-US" dirty="0" smtClean="0"/>
              <a:t>Offers a </a:t>
            </a:r>
            <a:r>
              <a:rPr lang="en-US" b="1" u="sng" dirty="0" smtClean="0"/>
              <a:t>trial by jury</a:t>
            </a:r>
            <a:r>
              <a:rPr lang="en-US" dirty="0" smtClean="0"/>
              <a:t>, or group of citizens.</a:t>
            </a:r>
          </a:p>
          <a:p>
            <a:r>
              <a:rPr lang="en-US" dirty="0" smtClean="0"/>
              <a:t>Ensures that that the trial is speedy and public.</a:t>
            </a:r>
          </a:p>
          <a:p>
            <a:r>
              <a:rPr lang="en-US" dirty="0" smtClean="0"/>
              <a:t>Trials usually take place close to where the crime was committed.</a:t>
            </a:r>
          </a:p>
        </p:txBody>
      </p:sp>
      <p:sp>
        <p:nvSpPr>
          <p:cNvPr id="4" name="Content Placeholder 3"/>
          <p:cNvSpPr>
            <a:spLocks noGrp="1"/>
          </p:cNvSpPr>
          <p:nvPr>
            <p:ph sz="half" idx="2"/>
          </p:nvPr>
        </p:nvSpPr>
        <p:spPr/>
        <p:txBody>
          <a:bodyPr>
            <a:normAutofit/>
          </a:bodyPr>
          <a:lstStyle/>
          <a:p>
            <a:endParaRPr lang="en-US"/>
          </a:p>
        </p:txBody>
      </p:sp>
      <p:pic>
        <p:nvPicPr>
          <p:cNvPr id="12290" name="Picture 2" descr="C:\Documents and Settings\Rennerr\Desktop\jury.jpg"/>
          <p:cNvPicPr>
            <a:picLocks noChangeAspect="1" noChangeArrowheads="1"/>
          </p:cNvPicPr>
          <p:nvPr/>
        </p:nvPicPr>
        <p:blipFill>
          <a:blip r:embed="rId2" cstate="print"/>
          <a:srcRect/>
          <a:stretch>
            <a:fillRect/>
          </a:stretch>
        </p:blipFill>
        <p:spPr bwMode="auto">
          <a:xfrm>
            <a:off x="4343400" y="2590800"/>
            <a:ext cx="4600178" cy="2895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eighth amendment</a:t>
            </a:r>
            <a:endParaRPr lang="en-US" dirty="0"/>
          </a:p>
        </p:txBody>
      </p:sp>
      <p:sp>
        <p:nvSpPr>
          <p:cNvPr id="3" name="Content Placeholder 2"/>
          <p:cNvSpPr>
            <a:spLocks noGrp="1"/>
          </p:cNvSpPr>
          <p:nvPr>
            <p:ph sz="half" idx="1"/>
          </p:nvPr>
        </p:nvSpPr>
        <p:spPr>
          <a:xfrm>
            <a:off x="0" y="1600200"/>
            <a:ext cx="4495800" cy="5029200"/>
          </a:xfrm>
        </p:spPr>
        <p:txBody>
          <a:bodyPr>
            <a:normAutofit fontScale="85000" lnSpcReduction="10000"/>
          </a:bodyPr>
          <a:lstStyle/>
          <a:p>
            <a:r>
              <a:rPr lang="en-US" dirty="0" smtClean="0"/>
              <a:t>During the time between the accused being charged and put on trial they may be granted bail.</a:t>
            </a:r>
          </a:p>
          <a:p>
            <a:r>
              <a:rPr lang="en-US" b="1" u="sng" dirty="0" smtClean="0"/>
              <a:t>Bail</a:t>
            </a:r>
            <a:r>
              <a:rPr lang="en-US" dirty="0" smtClean="0"/>
              <a:t> is sum of money used as a security deposit to make sure the accused shows up for trial.</a:t>
            </a:r>
          </a:p>
          <a:p>
            <a:r>
              <a:rPr lang="en-US" dirty="0" smtClean="0"/>
              <a:t>The more serious the crime or dangerous the person, the higher the bail may be set.</a:t>
            </a:r>
          </a:p>
          <a:p>
            <a:r>
              <a:rPr lang="en-US" dirty="0" smtClean="0"/>
              <a:t>The 8</a:t>
            </a:r>
            <a:r>
              <a:rPr lang="en-US" baseline="30000" dirty="0" smtClean="0"/>
              <a:t>th</a:t>
            </a:r>
            <a:r>
              <a:rPr lang="en-US" dirty="0" smtClean="0"/>
              <a:t> Amendment states that bail should not be excessive.</a:t>
            </a:r>
            <a:endParaRPr lang="en-US" dirty="0"/>
          </a:p>
        </p:txBody>
      </p:sp>
      <p:sp>
        <p:nvSpPr>
          <p:cNvPr id="4" name="Content Placeholder 3"/>
          <p:cNvSpPr>
            <a:spLocks noGrp="1"/>
          </p:cNvSpPr>
          <p:nvPr>
            <p:ph sz="half" idx="2"/>
          </p:nvPr>
        </p:nvSpPr>
        <p:spPr/>
        <p:txBody>
          <a:bodyPr>
            <a:normAutofit fontScale="85000" lnSpcReduction="10000"/>
          </a:bodyPr>
          <a:lstStyle/>
          <a:p>
            <a:endParaRPr lang="en-US"/>
          </a:p>
        </p:txBody>
      </p:sp>
      <p:pic>
        <p:nvPicPr>
          <p:cNvPr id="14338" name="Picture 2" descr="C:\Documents and Settings\Rennerr\Desktop\Bail+Bondsmen.jpg"/>
          <p:cNvPicPr>
            <a:picLocks noChangeAspect="1" noChangeArrowheads="1"/>
          </p:cNvPicPr>
          <p:nvPr/>
        </p:nvPicPr>
        <p:blipFill>
          <a:blip r:embed="rId2" cstate="print"/>
          <a:srcRect/>
          <a:stretch>
            <a:fillRect/>
          </a:stretch>
        </p:blipFill>
        <p:spPr bwMode="auto">
          <a:xfrm>
            <a:off x="4724400" y="1676400"/>
            <a:ext cx="4191000" cy="463804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eighth amendment</a:t>
            </a:r>
            <a:endParaRPr lang="en-US" dirty="0"/>
          </a:p>
        </p:txBody>
      </p:sp>
      <p:sp>
        <p:nvSpPr>
          <p:cNvPr id="3" name="Content Placeholder 2"/>
          <p:cNvSpPr>
            <a:spLocks noGrp="1"/>
          </p:cNvSpPr>
          <p:nvPr>
            <p:ph sz="half" idx="1"/>
          </p:nvPr>
        </p:nvSpPr>
        <p:spPr>
          <a:xfrm>
            <a:off x="0" y="1600200"/>
            <a:ext cx="4495800" cy="4724400"/>
          </a:xfrm>
        </p:spPr>
        <p:txBody>
          <a:bodyPr>
            <a:normAutofit lnSpcReduction="10000"/>
          </a:bodyPr>
          <a:lstStyle/>
          <a:p>
            <a:r>
              <a:rPr lang="en-US" dirty="0" smtClean="0"/>
              <a:t>The 8</a:t>
            </a:r>
            <a:r>
              <a:rPr lang="en-US" baseline="30000" dirty="0" smtClean="0"/>
              <a:t>th</a:t>
            </a:r>
            <a:r>
              <a:rPr lang="en-US" dirty="0" smtClean="0"/>
              <a:t> Amendment also forbids “</a:t>
            </a:r>
            <a:r>
              <a:rPr lang="en-US" b="1" u="sng" dirty="0" smtClean="0"/>
              <a:t>cruel and unusual punishment</a:t>
            </a:r>
            <a:r>
              <a:rPr lang="en-US" dirty="0" smtClean="0"/>
              <a:t>.”</a:t>
            </a:r>
          </a:p>
          <a:p>
            <a:r>
              <a:rPr lang="en-US" dirty="0" smtClean="0"/>
              <a:t>This is a debatable issue and there are many different opinions on what counts as cruel.</a:t>
            </a:r>
          </a:p>
          <a:p>
            <a:r>
              <a:rPr lang="en-US" dirty="0" smtClean="0"/>
              <a:t>It is generally agreed that the punishment should be </a:t>
            </a:r>
            <a:r>
              <a:rPr lang="en-US" b="1" u="sng" dirty="0" smtClean="0"/>
              <a:t>proportioned</a:t>
            </a:r>
            <a:r>
              <a:rPr lang="en-US" dirty="0" smtClean="0"/>
              <a:t> or balanced with the crime.</a:t>
            </a:r>
            <a:endParaRPr lang="en-US" dirty="0"/>
          </a:p>
        </p:txBody>
      </p:sp>
      <p:sp>
        <p:nvSpPr>
          <p:cNvPr id="4" name="Content Placeholder 3"/>
          <p:cNvSpPr>
            <a:spLocks noGrp="1"/>
          </p:cNvSpPr>
          <p:nvPr>
            <p:ph sz="half" idx="2"/>
          </p:nvPr>
        </p:nvSpPr>
        <p:spPr/>
        <p:txBody>
          <a:bodyPr>
            <a:normAutofit lnSpcReduction="10000"/>
          </a:bodyPr>
          <a:lstStyle/>
          <a:p>
            <a:endParaRPr lang="en-US"/>
          </a:p>
        </p:txBody>
      </p:sp>
      <p:pic>
        <p:nvPicPr>
          <p:cNvPr id="13314" name="Picture 2" descr="C:\Documents and Settings\Rennerr\Desktop\firing_squad_2.jpg"/>
          <p:cNvPicPr>
            <a:picLocks noChangeAspect="1" noChangeArrowheads="1"/>
          </p:cNvPicPr>
          <p:nvPr/>
        </p:nvPicPr>
        <p:blipFill>
          <a:blip r:embed="rId2" cstate="print"/>
          <a:srcRect/>
          <a:stretch>
            <a:fillRect/>
          </a:stretch>
        </p:blipFill>
        <p:spPr bwMode="auto">
          <a:xfrm>
            <a:off x="4419600" y="2438400"/>
            <a:ext cx="4538663" cy="291771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Ideas</a:t>
            </a:r>
            <a:endParaRPr lang="en-US" dirty="0"/>
          </a:p>
        </p:txBody>
      </p:sp>
      <p:sp>
        <p:nvSpPr>
          <p:cNvPr id="3" name="Content Placeholder 2"/>
          <p:cNvSpPr>
            <a:spLocks noGrp="1"/>
          </p:cNvSpPr>
          <p:nvPr>
            <p:ph sz="half" idx="1"/>
          </p:nvPr>
        </p:nvSpPr>
        <p:spPr>
          <a:xfrm>
            <a:off x="152400" y="1600200"/>
            <a:ext cx="4343400" cy="4724400"/>
          </a:xfrm>
        </p:spPr>
        <p:txBody>
          <a:bodyPr/>
          <a:lstStyle/>
          <a:p>
            <a:r>
              <a:rPr lang="en-US" dirty="0" smtClean="0"/>
              <a:t>The First Amendment protects five basic freedoms that are essential to the American way of life.</a:t>
            </a:r>
          </a:p>
          <a:p>
            <a:r>
              <a:rPr lang="en-US" dirty="0" smtClean="0"/>
              <a:t>The first 10 amendments to the Constitution describe the rights of American citizens.</a:t>
            </a:r>
            <a:endParaRPr lang="en-US" dirty="0"/>
          </a:p>
        </p:txBody>
      </p:sp>
      <p:sp>
        <p:nvSpPr>
          <p:cNvPr id="4" name="Content Placeholder 3"/>
          <p:cNvSpPr>
            <a:spLocks noGrp="1"/>
          </p:cNvSpPr>
          <p:nvPr>
            <p:ph sz="half" idx="2"/>
          </p:nvPr>
        </p:nvSpPr>
        <p:spPr>
          <a:xfrm>
            <a:off x="4495800" y="1600200"/>
            <a:ext cx="4495800" cy="4724400"/>
          </a:xfrm>
        </p:spPr>
        <p:txBody>
          <a:bodyPr/>
          <a:lstStyle/>
          <a:p>
            <a:r>
              <a:rPr lang="en-US" dirty="0" smtClean="0"/>
              <a:t>Some Americans have not always enjoyed the full rights of United States citizens.</a:t>
            </a:r>
          </a:p>
          <a:p>
            <a:r>
              <a:rPr lang="en-US" dirty="0" smtClean="0"/>
              <a:t>In the 1950s and 1960s, many African Americans began an organized fight for their rights as citizens.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seventh amendment</a:t>
            </a:r>
            <a:endParaRPr lang="en-US" dirty="0"/>
          </a:p>
        </p:txBody>
      </p:sp>
      <p:sp>
        <p:nvSpPr>
          <p:cNvPr id="3" name="Content Placeholder 2"/>
          <p:cNvSpPr>
            <a:spLocks noGrp="1"/>
          </p:cNvSpPr>
          <p:nvPr>
            <p:ph sz="half" idx="1"/>
          </p:nvPr>
        </p:nvSpPr>
        <p:spPr/>
        <p:txBody>
          <a:bodyPr>
            <a:normAutofit fontScale="92500"/>
          </a:bodyPr>
          <a:lstStyle/>
          <a:p>
            <a:r>
              <a:rPr lang="en-US" dirty="0" smtClean="0"/>
              <a:t>While the 5</a:t>
            </a:r>
            <a:r>
              <a:rPr lang="en-US" baseline="30000" dirty="0" smtClean="0"/>
              <a:t>th</a:t>
            </a:r>
            <a:r>
              <a:rPr lang="en-US" dirty="0" smtClean="0"/>
              <a:t>, 6</a:t>
            </a:r>
            <a:r>
              <a:rPr lang="en-US" baseline="30000" dirty="0" smtClean="0"/>
              <a:t>th</a:t>
            </a:r>
            <a:r>
              <a:rPr lang="en-US" dirty="0" smtClean="0"/>
              <a:t>, and 8</a:t>
            </a:r>
            <a:r>
              <a:rPr lang="en-US" baseline="30000" dirty="0" smtClean="0"/>
              <a:t>th</a:t>
            </a:r>
            <a:r>
              <a:rPr lang="en-US" dirty="0" smtClean="0"/>
              <a:t> amendments deal with criminal cases, the 7</a:t>
            </a:r>
            <a:r>
              <a:rPr lang="en-US" baseline="30000" dirty="0" smtClean="0"/>
              <a:t>th</a:t>
            </a:r>
            <a:r>
              <a:rPr lang="en-US" dirty="0" smtClean="0"/>
              <a:t> deals with civil cases.</a:t>
            </a:r>
          </a:p>
          <a:p>
            <a:r>
              <a:rPr lang="en-US" b="1" u="sng" dirty="0" smtClean="0"/>
              <a:t>Civil cases </a:t>
            </a:r>
            <a:r>
              <a:rPr lang="en-US" dirty="0" smtClean="0"/>
              <a:t>deal with disagreements between people rather than crimes.</a:t>
            </a:r>
          </a:p>
          <a:p>
            <a:r>
              <a:rPr lang="en-US" dirty="0" smtClean="0"/>
              <a:t>They may be over property or business contracts.</a:t>
            </a:r>
            <a:endParaRPr lang="en-US" dirty="0"/>
          </a:p>
        </p:txBody>
      </p:sp>
      <p:sp>
        <p:nvSpPr>
          <p:cNvPr id="4" name="Content Placeholder 3"/>
          <p:cNvSpPr>
            <a:spLocks noGrp="1"/>
          </p:cNvSpPr>
          <p:nvPr>
            <p:ph sz="half" idx="2"/>
          </p:nvPr>
        </p:nvSpPr>
        <p:spPr/>
        <p:txBody>
          <a:bodyPr>
            <a:normAutofit fontScale="92500"/>
          </a:bodyPr>
          <a:lstStyle/>
          <a:p>
            <a:endParaRPr lang="en-US"/>
          </a:p>
        </p:txBody>
      </p:sp>
      <p:pic>
        <p:nvPicPr>
          <p:cNvPr id="16386" name="Picture 2" descr="C:\Documents and Settings\Rennerr\Desktop\269d2976d444f8c8.jpg"/>
          <p:cNvPicPr>
            <a:picLocks noChangeAspect="1" noChangeArrowheads="1"/>
          </p:cNvPicPr>
          <p:nvPr/>
        </p:nvPicPr>
        <p:blipFill>
          <a:blip r:embed="rId2" cstate="print"/>
          <a:srcRect/>
          <a:stretch>
            <a:fillRect/>
          </a:stretch>
        </p:blipFill>
        <p:spPr bwMode="auto">
          <a:xfrm>
            <a:off x="4419600" y="1828800"/>
            <a:ext cx="4504525" cy="40005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ninth amendment</a:t>
            </a:r>
            <a:endParaRPr lang="en-US" dirty="0"/>
          </a:p>
        </p:txBody>
      </p:sp>
      <p:sp>
        <p:nvSpPr>
          <p:cNvPr id="3" name="Content Placeholder 2"/>
          <p:cNvSpPr>
            <a:spLocks noGrp="1"/>
          </p:cNvSpPr>
          <p:nvPr>
            <p:ph sz="half" idx="1"/>
          </p:nvPr>
        </p:nvSpPr>
        <p:spPr>
          <a:xfrm>
            <a:off x="0" y="1600200"/>
            <a:ext cx="9144000" cy="2286000"/>
          </a:xfrm>
        </p:spPr>
        <p:txBody>
          <a:bodyPr>
            <a:normAutofit lnSpcReduction="10000"/>
          </a:bodyPr>
          <a:lstStyle/>
          <a:p>
            <a:r>
              <a:rPr lang="en-US" dirty="0" smtClean="0"/>
              <a:t>This is one of the most important amendments.</a:t>
            </a:r>
          </a:p>
          <a:p>
            <a:r>
              <a:rPr lang="en-US" dirty="0" smtClean="0"/>
              <a:t>Is states that all other rights not spelled out in the Constitution are “</a:t>
            </a:r>
            <a:r>
              <a:rPr lang="en-US" b="1" u="sng" dirty="0" smtClean="0"/>
              <a:t>retained by the people</a:t>
            </a:r>
            <a:r>
              <a:rPr lang="en-US" dirty="0" smtClean="0"/>
              <a:t>.”</a:t>
            </a:r>
          </a:p>
          <a:p>
            <a:r>
              <a:rPr lang="en-US" dirty="0" smtClean="0"/>
              <a:t>This keeps the government from saying that the people have ONLY the rights listed in the Bill of Rights.</a:t>
            </a:r>
            <a:endParaRPr lang="en-US" dirty="0"/>
          </a:p>
        </p:txBody>
      </p:sp>
      <p:pic>
        <p:nvPicPr>
          <p:cNvPr id="17410" name="Picture 2" descr="C:\Documents and Settings\Rennerr\Desktop\human-rights.jpg"/>
          <p:cNvPicPr>
            <a:picLocks noChangeAspect="1" noChangeArrowheads="1"/>
          </p:cNvPicPr>
          <p:nvPr/>
        </p:nvPicPr>
        <p:blipFill>
          <a:blip r:embed="rId2" cstate="print"/>
          <a:srcRect/>
          <a:stretch>
            <a:fillRect/>
          </a:stretch>
        </p:blipFill>
        <p:spPr bwMode="auto">
          <a:xfrm>
            <a:off x="1981200" y="3730866"/>
            <a:ext cx="4781550" cy="312713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tenth amendment</a:t>
            </a:r>
            <a:endParaRPr lang="en-US" dirty="0"/>
          </a:p>
        </p:txBody>
      </p:sp>
      <p:sp>
        <p:nvSpPr>
          <p:cNvPr id="3" name="Content Placeholder 2"/>
          <p:cNvSpPr>
            <a:spLocks noGrp="1"/>
          </p:cNvSpPr>
          <p:nvPr>
            <p:ph sz="half" idx="1"/>
          </p:nvPr>
        </p:nvSpPr>
        <p:spPr>
          <a:xfrm>
            <a:off x="0" y="1219200"/>
            <a:ext cx="4648200" cy="5638800"/>
          </a:xfrm>
        </p:spPr>
        <p:txBody>
          <a:bodyPr>
            <a:normAutofit lnSpcReduction="10000"/>
          </a:bodyPr>
          <a:lstStyle/>
          <a:p>
            <a:r>
              <a:rPr lang="en-US" dirty="0" smtClean="0"/>
              <a:t>The 10</a:t>
            </a:r>
            <a:r>
              <a:rPr lang="en-US" baseline="30000" dirty="0" smtClean="0"/>
              <a:t>th</a:t>
            </a:r>
            <a:r>
              <a:rPr lang="en-US" dirty="0" smtClean="0"/>
              <a:t> Amendment is possibly the one most often broken by the Federal Government!</a:t>
            </a:r>
          </a:p>
          <a:p>
            <a:r>
              <a:rPr lang="en-US" dirty="0" smtClean="0"/>
              <a:t>It states that any power not </a:t>
            </a:r>
            <a:r>
              <a:rPr lang="en-US" b="1" u="sng" dirty="0" smtClean="0"/>
              <a:t>specifically</a:t>
            </a:r>
            <a:r>
              <a:rPr lang="en-US" dirty="0" smtClean="0"/>
              <a:t> given to the Federal Government in the Constitution is reserved for the individual State Governments to deal with on an individual basis.</a:t>
            </a:r>
          </a:p>
          <a:p>
            <a:r>
              <a:rPr lang="en-US" dirty="0" smtClean="0"/>
              <a:t>It’s intent was to keep the Fed from getting too strong.</a:t>
            </a:r>
            <a:endParaRPr lang="en-US" dirty="0"/>
          </a:p>
        </p:txBody>
      </p:sp>
      <p:sp>
        <p:nvSpPr>
          <p:cNvPr id="4" name="Content Placeholder 3"/>
          <p:cNvSpPr>
            <a:spLocks noGrp="1"/>
          </p:cNvSpPr>
          <p:nvPr>
            <p:ph sz="half" idx="2"/>
          </p:nvPr>
        </p:nvSpPr>
        <p:spPr/>
        <p:txBody>
          <a:bodyPr>
            <a:normAutofit lnSpcReduction="10000"/>
          </a:bodyPr>
          <a:lstStyle/>
          <a:p>
            <a:endParaRPr lang="en-US"/>
          </a:p>
        </p:txBody>
      </p:sp>
      <p:pic>
        <p:nvPicPr>
          <p:cNvPr id="18434" name="Picture 2" descr="C:\Documents and Settings\Rennerr\Desktop\Civics Powerpoints\Powerpoint Pictures\BigBudgetGovt.jpg"/>
          <p:cNvPicPr>
            <a:picLocks noChangeAspect="1" noChangeArrowheads="1"/>
          </p:cNvPicPr>
          <p:nvPr/>
        </p:nvPicPr>
        <p:blipFill>
          <a:blip r:embed="rId2" cstate="print"/>
          <a:srcRect/>
          <a:stretch>
            <a:fillRect/>
          </a:stretch>
        </p:blipFill>
        <p:spPr bwMode="auto">
          <a:xfrm>
            <a:off x="4662487" y="2057400"/>
            <a:ext cx="4481513" cy="347676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Civil war amendments</a:t>
            </a:r>
            <a:endParaRPr lang="en-US" dirty="0"/>
          </a:p>
        </p:txBody>
      </p:sp>
      <p:sp>
        <p:nvSpPr>
          <p:cNvPr id="3" name="Content Placeholder 2"/>
          <p:cNvSpPr>
            <a:spLocks noGrp="1"/>
          </p:cNvSpPr>
          <p:nvPr>
            <p:ph sz="half" idx="1"/>
          </p:nvPr>
        </p:nvSpPr>
        <p:spPr>
          <a:xfrm>
            <a:off x="0" y="1371600"/>
            <a:ext cx="4495800" cy="5486400"/>
          </a:xfrm>
        </p:spPr>
        <p:txBody>
          <a:bodyPr>
            <a:normAutofit fontScale="85000" lnSpcReduction="20000"/>
          </a:bodyPr>
          <a:lstStyle/>
          <a:p>
            <a:r>
              <a:rPr lang="en-US" dirty="0" smtClean="0"/>
              <a:t>13</a:t>
            </a:r>
            <a:r>
              <a:rPr lang="en-US" baseline="30000" dirty="0" smtClean="0"/>
              <a:t>th</a:t>
            </a:r>
            <a:r>
              <a:rPr lang="en-US" dirty="0" smtClean="0"/>
              <a:t>: Officially outlawed slavery and forced labor in the United States.</a:t>
            </a:r>
          </a:p>
          <a:p>
            <a:r>
              <a:rPr lang="en-US" dirty="0" smtClean="0"/>
              <a:t>14</a:t>
            </a:r>
            <a:r>
              <a:rPr lang="en-US" baseline="30000" dirty="0" smtClean="0"/>
              <a:t>th</a:t>
            </a:r>
            <a:r>
              <a:rPr lang="en-US" dirty="0" smtClean="0"/>
              <a:t>: Defined a US citizen as anyone born or naturalized in the US.  Forced each state to grant its citizens “equal protection of the laws.”</a:t>
            </a:r>
          </a:p>
          <a:p>
            <a:r>
              <a:rPr lang="en-US" dirty="0" smtClean="0"/>
              <a:t>15</a:t>
            </a:r>
            <a:r>
              <a:rPr lang="en-US" baseline="30000" dirty="0" smtClean="0"/>
              <a:t>th</a:t>
            </a:r>
            <a:r>
              <a:rPr lang="en-US" dirty="0" smtClean="0"/>
              <a:t>: Says that no state may take away a person’s voting rights on the basis or race.  It’s aim was to guarantee </a:t>
            </a:r>
            <a:r>
              <a:rPr lang="en-US" b="1" u="sng" dirty="0" smtClean="0"/>
              <a:t>suffrage</a:t>
            </a:r>
            <a:r>
              <a:rPr lang="en-US" dirty="0" smtClean="0"/>
              <a:t> or the right to vote to African Americans.  It protected men as women were not allowed to vote.</a:t>
            </a:r>
            <a:endParaRPr lang="en-US" dirty="0"/>
          </a:p>
        </p:txBody>
      </p:sp>
      <p:sp>
        <p:nvSpPr>
          <p:cNvPr id="4" name="Content Placeholder 3"/>
          <p:cNvSpPr>
            <a:spLocks noGrp="1"/>
          </p:cNvSpPr>
          <p:nvPr>
            <p:ph sz="half" idx="2"/>
          </p:nvPr>
        </p:nvSpPr>
        <p:spPr/>
        <p:txBody>
          <a:bodyPr>
            <a:normAutofit fontScale="85000" lnSpcReduction="20000"/>
          </a:bodyPr>
          <a:lstStyle/>
          <a:p>
            <a:endParaRPr lang="en-US"/>
          </a:p>
        </p:txBody>
      </p:sp>
      <p:pic>
        <p:nvPicPr>
          <p:cNvPr id="1026" name="Picture 2" descr="C:\Documents and Settings\Rennerr\Desktop\6f154fe8fa35dae0.jpg"/>
          <p:cNvPicPr>
            <a:picLocks noChangeAspect="1" noChangeArrowheads="1"/>
          </p:cNvPicPr>
          <p:nvPr/>
        </p:nvPicPr>
        <p:blipFill>
          <a:blip r:embed="rId2" cstate="print"/>
          <a:srcRect/>
          <a:stretch>
            <a:fillRect/>
          </a:stretch>
        </p:blipFill>
        <p:spPr bwMode="auto">
          <a:xfrm>
            <a:off x="5181600" y="1981200"/>
            <a:ext cx="3424161" cy="385603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Jim Crow Laws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Series of laws that were imposed on African Americans after the end of the civil war.</a:t>
            </a:r>
          </a:p>
          <a:p>
            <a:r>
              <a:rPr lang="en-US" dirty="0" smtClean="0"/>
              <a:t>From the late 1870s-1960s</a:t>
            </a:r>
          </a:p>
          <a:p>
            <a:r>
              <a:rPr lang="en-US" dirty="0" smtClean="0"/>
              <a:t>Gained power as white democrats gradually gained power back in the southern states</a:t>
            </a:r>
          </a:p>
          <a:p>
            <a:r>
              <a:rPr lang="en-US" dirty="0" smtClean="0"/>
              <a:t>Number of lawful and unlawful acts that disenfranchised African Americans and poor whites</a:t>
            </a:r>
          </a:p>
          <a:p>
            <a:r>
              <a:rPr lang="en-US" dirty="0" smtClean="0"/>
              <a:t>Many southern states changed their constitutions to line up with “Jim Crow” laws</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Voting: Poll Tax, Literacy Test, Grandfather Claus, Residency Checks</a:t>
            </a:r>
          </a:p>
          <a:p>
            <a:r>
              <a:rPr lang="en-US" dirty="0" smtClean="0"/>
              <a:t>Those who could not vote could not serve on juries or run for office</a:t>
            </a:r>
          </a:p>
          <a:p>
            <a:r>
              <a:rPr lang="en-US" dirty="0" smtClean="0"/>
              <a:t>President Wilson appointed many segregationist to public office</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attempts to break </a:t>
            </a:r>
            <a:r>
              <a:rPr lang="en-US" dirty="0" err="1" smtClean="0"/>
              <a:t>jim</a:t>
            </a:r>
            <a:r>
              <a:rPr lang="en-US" dirty="0" smtClean="0"/>
              <a:t> crow</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Civil Rights Act of 1875- stipulated a guarantee that everyone, regardless of race, color, or previous condition of servitude, was entitled to the same treatment in public accommodations, such as inns, public transportation, theaters, and other places of recreation. This Act had little impact. An 1883 Supreme Court decision ruled that the act was unconstitutional in some </a:t>
            </a:r>
            <a:r>
              <a:rPr lang="en-US" dirty="0" smtClean="0"/>
              <a:t>respects</a:t>
            </a:r>
          </a:p>
          <a:p>
            <a:r>
              <a:rPr lang="en-US" dirty="0" err="1" smtClean="0"/>
              <a:t>Plessy</a:t>
            </a:r>
            <a:r>
              <a:rPr lang="en-US" dirty="0" smtClean="0"/>
              <a:t> v. </a:t>
            </a:r>
            <a:r>
              <a:rPr lang="en-US" dirty="0" smtClean="0"/>
              <a:t>Ferguson 1896- </a:t>
            </a:r>
            <a:r>
              <a:rPr lang="en-US" dirty="0" err="1" smtClean="0"/>
              <a:t>Plessy</a:t>
            </a:r>
            <a:r>
              <a:rPr lang="en-US" dirty="0" smtClean="0"/>
              <a:t> bought a first-class ticket from New Orleans on the East Louisiana Railway. Once he had boarded the train, he informed the train conductor of his racial lineage and took a seat in the whites-only car. He was directed to leave that car and sit instead in the "coloreds only" car. </a:t>
            </a:r>
            <a:r>
              <a:rPr lang="en-US" dirty="0" err="1" smtClean="0"/>
              <a:t>Plessy</a:t>
            </a:r>
            <a:r>
              <a:rPr lang="en-US" dirty="0" smtClean="0"/>
              <a:t> refused and was immediately </a:t>
            </a:r>
            <a:r>
              <a:rPr lang="en-US" dirty="0" smtClean="0"/>
              <a:t>arrested</a:t>
            </a:r>
          </a:p>
          <a:p>
            <a:r>
              <a:rPr lang="en-US" dirty="0" smtClean="0"/>
              <a:t>Executive order 9981- Desegregated the army at the end of WWII</a:t>
            </a:r>
          </a:p>
          <a:p>
            <a:r>
              <a:rPr lang="en-US" dirty="0" smtClean="0"/>
              <a:t>Brown v. Board of Education- Overturned </a:t>
            </a:r>
            <a:r>
              <a:rPr lang="en-US" dirty="0" err="1" smtClean="0"/>
              <a:t>Plessy</a:t>
            </a:r>
            <a:r>
              <a:rPr lang="en-US" dirty="0" smtClean="0"/>
              <a:t> v. Ferguson</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players in the Civil Rights Movement</a:t>
            </a:r>
            <a:endParaRPr lang="en-US" dirty="0"/>
          </a:p>
        </p:txBody>
      </p:sp>
      <p:sp>
        <p:nvSpPr>
          <p:cNvPr id="3" name="Text Placeholder 2"/>
          <p:cNvSpPr>
            <a:spLocks noGrp="1"/>
          </p:cNvSpPr>
          <p:nvPr>
            <p:ph type="body" idx="1"/>
          </p:nvPr>
        </p:nvSpPr>
        <p:spPr/>
        <p:txBody>
          <a:bodyPr/>
          <a:lstStyle/>
          <a:p>
            <a:r>
              <a:rPr lang="en-US" dirty="0" smtClean="0"/>
              <a:t>People</a:t>
            </a:r>
            <a:endParaRPr lang="en-US" dirty="0"/>
          </a:p>
        </p:txBody>
      </p:sp>
      <p:sp>
        <p:nvSpPr>
          <p:cNvPr id="4" name="Text Placeholder 3"/>
          <p:cNvSpPr>
            <a:spLocks noGrp="1"/>
          </p:cNvSpPr>
          <p:nvPr>
            <p:ph type="body" sz="half" idx="3"/>
          </p:nvPr>
        </p:nvSpPr>
        <p:spPr/>
        <p:txBody>
          <a:bodyPr/>
          <a:lstStyle/>
          <a:p>
            <a:r>
              <a:rPr lang="en-US" dirty="0" smtClean="0"/>
              <a:t>Groups</a:t>
            </a:r>
            <a:endParaRPr lang="en-US" dirty="0"/>
          </a:p>
        </p:txBody>
      </p:sp>
      <p:sp>
        <p:nvSpPr>
          <p:cNvPr id="5" name="Content Placeholder 4"/>
          <p:cNvSpPr>
            <a:spLocks noGrp="1"/>
          </p:cNvSpPr>
          <p:nvPr>
            <p:ph sz="quarter" idx="2"/>
          </p:nvPr>
        </p:nvSpPr>
        <p:spPr/>
        <p:txBody>
          <a:bodyPr>
            <a:normAutofit fontScale="77500" lnSpcReduction="20000"/>
          </a:bodyPr>
          <a:lstStyle/>
          <a:p>
            <a:r>
              <a:rPr lang="en-US" dirty="0" smtClean="0"/>
              <a:t>Martin Luther King Jr.- Did not believe in separatism; Believed in non-violence (marches, sit-ins, speeches)</a:t>
            </a:r>
          </a:p>
          <a:p>
            <a:r>
              <a:rPr lang="en-US" dirty="0" smtClean="0"/>
              <a:t>Malcolm X- Believed in separatism; violence if needed</a:t>
            </a:r>
          </a:p>
          <a:p>
            <a:r>
              <a:rPr lang="en-US" dirty="0" smtClean="0"/>
              <a:t>Rosa Parks- Member of the Montgomery bus boycott</a:t>
            </a:r>
          </a:p>
          <a:p>
            <a:r>
              <a:rPr lang="en-US" dirty="0" err="1" smtClean="0"/>
              <a:t>Thurgood</a:t>
            </a:r>
            <a:r>
              <a:rPr lang="en-US" dirty="0" smtClean="0"/>
              <a:t> Marshall- </a:t>
            </a:r>
            <a:r>
              <a:rPr lang="en-US" dirty="0" smtClean="0"/>
              <a:t>he presented more than 30 civil rights cases before the Supreme Court. He won 29 of </a:t>
            </a:r>
            <a:r>
              <a:rPr lang="en-US" dirty="0" smtClean="0"/>
              <a:t>them. His most important case was Brown v. Board of Education</a:t>
            </a:r>
            <a:r>
              <a:rPr lang="en-US" dirty="0" smtClean="0"/>
              <a:t/>
            </a:r>
            <a:br>
              <a:rPr lang="en-US" dirty="0" smtClean="0"/>
            </a:br>
            <a:r>
              <a:rPr lang="en-US" dirty="0" smtClean="0"/>
              <a:t/>
            </a:r>
            <a:br>
              <a:rPr lang="en-US" dirty="0" smtClean="0"/>
            </a:br>
            <a:endParaRPr lang="en-US" dirty="0" smtClean="0"/>
          </a:p>
          <a:p>
            <a:endParaRPr lang="en-US" dirty="0" smtClean="0"/>
          </a:p>
          <a:p>
            <a:endParaRPr lang="en-US" dirty="0" smtClean="0"/>
          </a:p>
          <a:p>
            <a:endParaRPr lang="en-US" dirty="0"/>
          </a:p>
        </p:txBody>
      </p:sp>
      <p:sp>
        <p:nvSpPr>
          <p:cNvPr id="6" name="Content Placeholder 5"/>
          <p:cNvSpPr>
            <a:spLocks noGrp="1"/>
          </p:cNvSpPr>
          <p:nvPr>
            <p:ph sz="quarter" idx="4"/>
          </p:nvPr>
        </p:nvSpPr>
        <p:spPr/>
        <p:txBody>
          <a:bodyPr/>
          <a:lstStyle/>
          <a:p>
            <a:r>
              <a:rPr lang="en-US" dirty="0" smtClean="0"/>
              <a:t>Little Rock 9</a:t>
            </a:r>
          </a:p>
          <a:p>
            <a:r>
              <a:rPr lang="en-US" dirty="0" smtClean="0"/>
              <a:t>NAACP</a:t>
            </a:r>
          </a:p>
          <a:p>
            <a:r>
              <a:rPr lang="en-US" dirty="0" smtClean="0"/>
              <a:t>Regional Council of Negro Leadership</a:t>
            </a:r>
          </a:p>
          <a:p>
            <a:r>
              <a:rPr lang="en-US" dirty="0" smtClean="0"/>
              <a:t>Freedom Riders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events</a:t>
            </a:r>
            <a:endParaRPr lang="en-US" dirty="0"/>
          </a:p>
        </p:txBody>
      </p:sp>
      <p:sp>
        <p:nvSpPr>
          <p:cNvPr id="3" name="Text Placeholder 2"/>
          <p:cNvSpPr>
            <a:spLocks noGrp="1"/>
          </p:cNvSpPr>
          <p:nvPr>
            <p:ph type="body" idx="1"/>
          </p:nvPr>
        </p:nvSpPr>
        <p:spPr/>
        <p:txBody>
          <a:bodyPr/>
          <a:lstStyle/>
          <a:p>
            <a:r>
              <a:rPr lang="en-US" dirty="0" smtClean="0"/>
              <a:t>Birmingham  campaign (1963-1964)</a:t>
            </a:r>
            <a:endParaRPr lang="en-US" dirty="0"/>
          </a:p>
        </p:txBody>
      </p:sp>
      <p:sp>
        <p:nvSpPr>
          <p:cNvPr id="4" name="Text Placeholder 3"/>
          <p:cNvSpPr>
            <a:spLocks noGrp="1"/>
          </p:cNvSpPr>
          <p:nvPr>
            <p:ph type="body" sz="half" idx="3"/>
          </p:nvPr>
        </p:nvSpPr>
        <p:spPr/>
        <p:txBody>
          <a:bodyPr>
            <a:normAutofit lnSpcReduction="10000"/>
          </a:bodyPr>
          <a:lstStyle/>
          <a:p>
            <a:r>
              <a:rPr lang="en-US" dirty="0" smtClean="0"/>
              <a:t>Montgomery bus boycott (1955-1956)</a:t>
            </a:r>
            <a:endParaRPr lang="en-US" dirty="0"/>
          </a:p>
        </p:txBody>
      </p:sp>
      <p:sp>
        <p:nvSpPr>
          <p:cNvPr id="5" name="Content Placeholder 4"/>
          <p:cNvSpPr>
            <a:spLocks noGrp="1"/>
          </p:cNvSpPr>
          <p:nvPr>
            <p:ph sz="quarter" idx="2"/>
          </p:nvPr>
        </p:nvSpPr>
        <p:spPr/>
        <p:txBody>
          <a:bodyPr>
            <a:normAutofit fontScale="77500" lnSpcReduction="20000"/>
          </a:bodyPr>
          <a:lstStyle/>
          <a:p>
            <a:r>
              <a:rPr lang="en-US" dirty="0" smtClean="0"/>
              <a:t>Did not want to desegregate the University of Alabama</a:t>
            </a:r>
          </a:p>
          <a:p>
            <a:r>
              <a:rPr lang="en-US" dirty="0" smtClean="0"/>
              <a:t>Used </a:t>
            </a:r>
            <a:r>
              <a:rPr lang="en-US" dirty="0" smtClean="0"/>
              <a:t>a variety of nonviolent methods of confrontation, including sit-ins, kneel-ins at local churches, and a march to the county building to mark the beginning of a drive to register </a:t>
            </a:r>
            <a:r>
              <a:rPr lang="en-US" dirty="0" smtClean="0"/>
              <a:t>voters</a:t>
            </a:r>
          </a:p>
          <a:p>
            <a:r>
              <a:rPr lang="en-US" dirty="0" smtClean="0"/>
              <a:t>Governor tried to stop the desegregation of the school</a:t>
            </a:r>
          </a:p>
          <a:p>
            <a:r>
              <a:rPr lang="en-US" dirty="0" smtClean="0"/>
              <a:t>John F. Kennedy had to send in the national guard to desegregate the school</a:t>
            </a:r>
          </a:p>
          <a:p>
            <a:r>
              <a:rPr lang="en-US" dirty="0" smtClean="0"/>
              <a:t>MLK was arrested during this campaign</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December 1, 1955, Rosa Parks (the "mother of the Civil Rights Movement") refused to give up her seat on a public bus to make room for a white </a:t>
            </a:r>
            <a:r>
              <a:rPr lang="en-US" dirty="0" smtClean="0"/>
              <a:t>passenger</a:t>
            </a:r>
          </a:p>
          <a:p>
            <a:r>
              <a:rPr lang="en-US" dirty="0" smtClean="0"/>
              <a:t>She refused and was arrested</a:t>
            </a:r>
          </a:p>
          <a:p>
            <a:r>
              <a:rPr lang="en-US" dirty="0" smtClean="0"/>
              <a:t>Boycotted the bus company until segregation was over in </a:t>
            </a:r>
            <a:r>
              <a:rPr lang="en-US" dirty="0" err="1" smtClean="0"/>
              <a:t>Montogomery</a:t>
            </a:r>
            <a:r>
              <a:rPr lang="en-US" dirty="0" smtClean="0"/>
              <a:t>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seventeenth amendment</a:t>
            </a:r>
            <a:endParaRPr lang="en-US" dirty="0"/>
          </a:p>
        </p:txBody>
      </p:sp>
      <p:sp>
        <p:nvSpPr>
          <p:cNvPr id="3" name="Content Placeholder 2"/>
          <p:cNvSpPr>
            <a:spLocks noGrp="1"/>
          </p:cNvSpPr>
          <p:nvPr>
            <p:ph sz="half" idx="1"/>
          </p:nvPr>
        </p:nvSpPr>
        <p:spPr>
          <a:xfrm>
            <a:off x="0" y="1600200"/>
            <a:ext cx="4495800" cy="4876800"/>
          </a:xfrm>
        </p:spPr>
        <p:txBody>
          <a:bodyPr>
            <a:normAutofit fontScale="92500"/>
          </a:bodyPr>
          <a:lstStyle/>
          <a:p>
            <a:r>
              <a:rPr lang="en-US" dirty="0" smtClean="0"/>
              <a:t>According to the Constitution, the people would elect their representative to the House, but the State Legislatures would elect the Senators.</a:t>
            </a:r>
          </a:p>
          <a:p>
            <a:r>
              <a:rPr lang="en-US" dirty="0" smtClean="0"/>
              <a:t>This changed it so that the American people directly elected their Senators, giving them a greater voice in government.</a:t>
            </a:r>
            <a:endParaRPr lang="en-US" dirty="0"/>
          </a:p>
        </p:txBody>
      </p:sp>
      <p:sp>
        <p:nvSpPr>
          <p:cNvPr id="4" name="Content Placeholder 3"/>
          <p:cNvSpPr>
            <a:spLocks noGrp="1"/>
          </p:cNvSpPr>
          <p:nvPr>
            <p:ph sz="half" idx="2"/>
          </p:nvPr>
        </p:nvSpPr>
        <p:spPr>
          <a:xfrm>
            <a:off x="4191000" y="1600200"/>
            <a:ext cx="4800600" cy="4724400"/>
          </a:xfrm>
        </p:spPr>
        <p:txBody>
          <a:bodyPr>
            <a:normAutofit fontScale="92500"/>
          </a:bodyPr>
          <a:lstStyle/>
          <a:p>
            <a:r>
              <a:rPr lang="en-US" dirty="0" smtClean="0"/>
              <a:t>Michigan Senators:</a:t>
            </a:r>
          </a:p>
          <a:p>
            <a:r>
              <a:rPr lang="en-US" dirty="0" smtClean="0"/>
              <a:t>Carl Levin &amp; Debbie Stabenow</a:t>
            </a:r>
            <a:endParaRPr lang="en-US" dirty="0"/>
          </a:p>
        </p:txBody>
      </p:sp>
      <p:pic>
        <p:nvPicPr>
          <p:cNvPr id="2050" name="Picture 2" descr="C:\Documents and Settings\Rennerr\Desktop\capt_photo_1249058329931-1-0.jpg"/>
          <p:cNvPicPr>
            <a:picLocks noChangeAspect="1" noChangeArrowheads="1"/>
          </p:cNvPicPr>
          <p:nvPr/>
        </p:nvPicPr>
        <p:blipFill>
          <a:blip r:embed="rId2" cstate="print"/>
          <a:srcRect/>
          <a:stretch>
            <a:fillRect/>
          </a:stretch>
        </p:blipFill>
        <p:spPr bwMode="auto">
          <a:xfrm>
            <a:off x="4495800" y="2590800"/>
            <a:ext cx="4648200" cy="309502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nineteenth amendment</a:t>
            </a:r>
            <a:endParaRPr lang="en-US" dirty="0"/>
          </a:p>
        </p:txBody>
      </p:sp>
      <p:sp>
        <p:nvSpPr>
          <p:cNvPr id="3" name="Content Placeholder 2"/>
          <p:cNvSpPr>
            <a:spLocks noGrp="1"/>
          </p:cNvSpPr>
          <p:nvPr>
            <p:ph sz="half" idx="1"/>
          </p:nvPr>
        </p:nvSpPr>
        <p:spPr/>
        <p:txBody>
          <a:bodyPr/>
          <a:lstStyle/>
          <a:p>
            <a:r>
              <a:rPr lang="en-US" dirty="0" smtClean="0"/>
              <a:t>For many years, women were not allowed to vote in national elections.</a:t>
            </a:r>
          </a:p>
          <a:p>
            <a:r>
              <a:rPr lang="en-US" dirty="0" smtClean="0"/>
              <a:t>Some states and territories, starting with Wyoming in 1869 began to allow women to vote.</a:t>
            </a:r>
          </a:p>
          <a:p>
            <a:r>
              <a:rPr lang="en-US" dirty="0" smtClean="0"/>
              <a:t>The 19</a:t>
            </a:r>
            <a:r>
              <a:rPr lang="en-US" baseline="30000" dirty="0" smtClean="0"/>
              <a:t>th</a:t>
            </a:r>
            <a:r>
              <a:rPr lang="en-US" dirty="0" smtClean="0"/>
              <a:t> Amendment assured the </a:t>
            </a:r>
            <a:r>
              <a:rPr lang="en-US" b="1" u="sng" dirty="0" smtClean="0"/>
              <a:t>suffrage</a:t>
            </a:r>
            <a:r>
              <a:rPr lang="en-US" dirty="0" smtClean="0"/>
              <a:t> to all women.</a:t>
            </a:r>
            <a:endParaRPr lang="en-US" dirty="0"/>
          </a:p>
        </p:txBody>
      </p:sp>
      <p:sp>
        <p:nvSpPr>
          <p:cNvPr id="4" name="Content Placeholder 3"/>
          <p:cNvSpPr>
            <a:spLocks noGrp="1"/>
          </p:cNvSpPr>
          <p:nvPr>
            <p:ph sz="half" idx="2"/>
          </p:nvPr>
        </p:nvSpPr>
        <p:spPr/>
        <p:txBody>
          <a:bodyPr/>
          <a:lstStyle/>
          <a:p>
            <a:endParaRPr lang="en-US"/>
          </a:p>
        </p:txBody>
      </p:sp>
      <p:pic>
        <p:nvPicPr>
          <p:cNvPr id="3074" name="Picture 2" descr="C:\Documents and Settings\Rennerr\Desktop\1979_susan_b_anthony_dollar.jpg"/>
          <p:cNvPicPr>
            <a:picLocks noChangeAspect="1" noChangeArrowheads="1"/>
          </p:cNvPicPr>
          <p:nvPr/>
        </p:nvPicPr>
        <p:blipFill>
          <a:blip r:embed="rId2" cstate="print"/>
          <a:srcRect/>
          <a:stretch>
            <a:fillRect/>
          </a:stretch>
        </p:blipFill>
        <p:spPr bwMode="auto">
          <a:xfrm>
            <a:off x="4648200" y="1371600"/>
            <a:ext cx="2590800" cy="2590800"/>
          </a:xfrm>
          <a:prstGeom prst="rect">
            <a:avLst/>
          </a:prstGeom>
          <a:noFill/>
        </p:spPr>
      </p:pic>
      <p:pic>
        <p:nvPicPr>
          <p:cNvPr id="3075" name="Picture 3" descr="C:\Documents and Settings\Rennerr\Desktop\Susan_B_Anthony.png"/>
          <p:cNvPicPr>
            <a:picLocks noChangeAspect="1" noChangeArrowheads="1"/>
          </p:cNvPicPr>
          <p:nvPr/>
        </p:nvPicPr>
        <p:blipFill>
          <a:blip r:embed="rId3" cstate="print"/>
          <a:srcRect/>
          <a:stretch>
            <a:fillRect/>
          </a:stretch>
        </p:blipFill>
        <p:spPr bwMode="auto">
          <a:xfrm>
            <a:off x="6248400" y="4036337"/>
            <a:ext cx="2590800" cy="282166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liberties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Our </a:t>
            </a:r>
            <a:r>
              <a:rPr lang="en-US" b="1" u="sng" dirty="0" smtClean="0"/>
              <a:t>Civil Liberties </a:t>
            </a:r>
            <a:r>
              <a:rPr lang="en-US" dirty="0" smtClean="0"/>
              <a:t>are the freedoms we have to think and act without government interference or fear of unfair treatment.</a:t>
            </a:r>
          </a:p>
          <a:p>
            <a:r>
              <a:rPr lang="en-US" dirty="0" smtClean="0"/>
              <a:t>They ensure that we can develop our own beliefs and express ourselves freely.</a:t>
            </a:r>
          </a:p>
          <a:p>
            <a:r>
              <a:rPr lang="en-US" dirty="0" smtClean="0"/>
              <a:t>These are protected by the first 10 Amendments.</a:t>
            </a:r>
            <a:endParaRPr lang="en-US" dirty="0"/>
          </a:p>
        </p:txBody>
      </p:sp>
      <p:sp>
        <p:nvSpPr>
          <p:cNvPr id="7" name="Content Placeholder 6"/>
          <p:cNvSpPr>
            <a:spLocks noGrp="1"/>
          </p:cNvSpPr>
          <p:nvPr>
            <p:ph sz="half" idx="2"/>
          </p:nvPr>
        </p:nvSpPr>
        <p:spPr/>
        <p:txBody>
          <a:bodyPr/>
          <a:lstStyle/>
          <a:p>
            <a:endParaRPr lang="en-US"/>
          </a:p>
        </p:txBody>
      </p:sp>
      <p:pic>
        <p:nvPicPr>
          <p:cNvPr id="11268" name="Picture 4" descr="C:\Documents and Settings\Rennerr\Desktop\civil_liberties.gif"/>
          <p:cNvPicPr>
            <a:picLocks noChangeAspect="1" noChangeArrowheads="1"/>
          </p:cNvPicPr>
          <p:nvPr/>
        </p:nvPicPr>
        <p:blipFill>
          <a:blip r:embed="rId2" cstate="print"/>
          <a:srcRect/>
          <a:stretch>
            <a:fillRect/>
          </a:stretch>
        </p:blipFill>
        <p:spPr bwMode="auto">
          <a:xfrm>
            <a:off x="4267200" y="2209800"/>
            <a:ext cx="4739268" cy="32004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Suffragist v. anti-suffragist</a:t>
            </a:r>
            <a:endParaRPr lang="en-US" dirty="0"/>
          </a:p>
        </p:txBody>
      </p:sp>
      <p:sp>
        <p:nvSpPr>
          <p:cNvPr id="3" name="Text Placeholder 2"/>
          <p:cNvSpPr>
            <a:spLocks noGrp="1"/>
          </p:cNvSpPr>
          <p:nvPr>
            <p:ph type="body" idx="1"/>
          </p:nvPr>
        </p:nvSpPr>
        <p:spPr/>
        <p:txBody>
          <a:bodyPr/>
          <a:lstStyle/>
          <a:p>
            <a:r>
              <a:rPr lang="en-US" dirty="0" smtClean="0"/>
              <a:t>suffragist</a:t>
            </a:r>
            <a:endParaRPr lang="en-US" dirty="0"/>
          </a:p>
        </p:txBody>
      </p:sp>
      <p:sp>
        <p:nvSpPr>
          <p:cNvPr id="4" name="Text Placeholder 3"/>
          <p:cNvSpPr>
            <a:spLocks noGrp="1"/>
          </p:cNvSpPr>
          <p:nvPr>
            <p:ph type="body" sz="half" idx="3"/>
          </p:nvPr>
        </p:nvSpPr>
        <p:spPr/>
        <p:txBody>
          <a:bodyPr/>
          <a:lstStyle/>
          <a:p>
            <a:r>
              <a:rPr lang="en-US" dirty="0" smtClean="0"/>
              <a:t>Anti-suffragist</a:t>
            </a:r>
            <a:endParaRPr lang="en-US" dirty="0"/>
          </a:p>
        </p:txBody>
      </p:sp>
      <p:sp>
        <p:nvSpPr>
          <p:cNvPr id="5" name="Content Placeholder 4"/>
          <p:cNvSpPr>
            <a:spLocks noGrp="1"/>
          </p:cNvSpPr>
          <p:nvPr>
            <p:ph sz="quarter" idx="2"/>
          </p:nvPr>
        </p:nvSpPr>
        <p:spPr/>
        <p:txBody>
          <a:bodyPr/>
          <a:lstStyle/>
          <a:p>
            <a:r>
              <a:rPr lang="en-US" dirty="0" smtClean="0"/>
              <a:t>Men and women are equal</a:t>
            </a:r>
          </a:p>
          <a:p>
            <a:r>
              <a:rPr lang="en-US" dirty="0" smtClean="0"/>
              <a:t>Should have the right to vote</a:t>
            </a:r>
          </a:p>
          <a:p>
            <a:r>
              <a:rPr lang="en-US" dirty="0" smtClean="0"/>
              <a:t>Should have the right to have a job</a:t>
            </a:r>
          </a:p>
          <a:p>
            <a:endParaRPr lang="en-US" dirty="0"/>
          </a:p>
        </p:txBody>
      </p:sp>
      <p:sp>
        <p:nvSpPr>
          <p:cNvPr id="6" name="Content Placeholder 5"/>
          <p:cNvSpPr>
            <a:spLocks noGrp="1"/>
          </p:cNvSpPr>
          <p:nvPr>
            <p:ph sz="quarter" idx="4"/>
          </p:nvPr>
        </p:nvSpPr>
        <p:spPr/>
        <p:txBody>
          <a:bodyPr>
            <a:normAutofit fontScale="92500"/>
          </a:bodyPr>
          <a:lstStyle/>
          <a:p>
            <a:r>
              <a:rPr lang="en-US" dirty="0" smtClean="0"/>
              <a:t>Men and women have separate spheres</a:t>
            </a:r>
          </a:p>
          <a:p>
            <a:r>
              <a:rPr lang="en-US" dirty="0" smtClean="0"/>
              <a:t>Most women don’t want to vote</a:t>
            </a:r>
          </a:p>
          <a:p>
            <a:r>
              <a:rPr lang="en-US" dirty="0" smtClean="0"/>
              <a:t>Women’s role is in local affairs</a:t>
            </a:r>
          </a:p>
          <a:p>
            <a:r>
              <a:rPr lang="en-US" dirty="0" smtClean="0"/>
              <a:t>Women are already represented by their husbands</a:t>
            </a:r>
          </a:p>
          <a:p>
            <a:r>
              <a:rPr lang="en-US" dirty="0" smtClean="0"/>
              <a:t>It is dangerous to change a system that works</a:t>
            </a:r>
          </a:p>
          <a:p>
            <a:r>
              <a:rPr lang="en-US" dirty="0" smtClean="0"/>
              <a:t>Women do not fight for their country</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twenty-third amendment</a:t>
            </a:r>
            <a:endParaRPr lang="en-US" dirty="0"/>
          </a:p>
        </p:txBody>
      </p:sp>
      <p:sp>
        <p:nvSpPr>
          <p:cNvPr id="3" name="Content Placeholder 2"/>
          <p:cNvSpPr>
            <a:spLocks noGrp="1"/>
          </p:cNvSpPr>
          <p:nvPr>
            <p:ph sz="half" idx="1"/>
          </p:nvPr>
        </p:nvSpPr>
        <p:spPr>
          <a:xfrm>
            <a:off x="0" y="1600200"/>
            <a:ext cx="4495800" cy="4724400"/>
          </a:xfrm>
        </p:spPr>
        <p:txBody>
          <a:bodyPr>
            <a:normAutofit lnSpcReduction="10000"/>
          </a:bodyPr>
          <a:lstStyle/>
          <a:p>
            <a:r>
              <a:rPr lang="en-US" dirty="0" smtClean="0"/>
              <a:t>Because Washington, D.C. is not a state, it’s residents were not allowed to vote for many years.</a:t>
            </a:r>
          </a:p>
          <a:p>
            <a:r>
              <a:rPr lang="en-US" dirty="0" smtClean="0"/>
              <a:t>This gave them the right to vote in presidential elections.</a:t>
            </a:r>
          </a:p>
          <a:p>
            <a:r>
              <a:rPr lang="en-US" dirty="0" smtClean="0"/>
              <a:t>They still don’t have equal </a:t>
            </a:r>
            <a:r>
              <a:rPr lang="en-US" b="1" u="sng" dirty="0" smtClean="0"/>
              <a:t>representation</a:t>
            </a:r>
            <a:r>
              <a:rPr lang="en-US" dirty="0" smtClean="0"/>
              <a:t> in congress!</a:t>
            </a:r>
          </a:p>
        </p:txBody>
      </p:sp>
      <p:sp>
        <p:nvSpPr>
          <p:cNvPr id="4" name="Content Placeholder 3"/>
          <p:cNvSpPr>
            <a:spLocks noGrp="1"/>
          </p:cNvSpPr>
          <p:nvPr>
            <p:ph sz="half" idx="2"/>
          </p:nvPr>
        </p:nvSpPr>
        <p:spPr/>
        <p:txBody>
          <a:bodyPr>
            <a:normAutofit lnSpcReduction="10000"/>
          </a:bodyPr>
          <a:lstStyle/>
          <a:p>
            <a:endParaRPr lang="en-US"/>
          </a:p>
        </p:txBody>
      </p:sp>
      <p:pic>
        <p:nvPicPr>
          <p:cNvPr id="4098" name="Picture 2" descr="C:\Documents and Settings\Rennerr\Desktop\washingtonDC-pk.jpg"/>
          <p:cNvPicPr>
            <a:picLocks noChangeAspect="1" noChangeArrowheads="1"/>
          </p:cNvPicPr>
          <p:nvPr/>
        </p:nvPicPr>
        <p:blipFill>
          <a:blip r:embed="rId2" cstate="print"/>
          <a:srcRect/>
          <a:stretch>
            <a:fillRect/>
          </a:stretch>
        </p:blipFill>
        <p:spPr bwMode="auto">
          <a:xfrm>
            <a:off x="4419600" y="2362200"/>
            <a:ext cx="4518025" cy="324568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twenty-fourth amendment</a:t>
            </a:r>
            <a:endParaRPr lang="en-US" dirty="0"/>
          </a:p>
        </p:txBody>
      </p:sp>
      <p:sp>
        <p:nvSpPr>
          <p:cNvPr id="3" name="Content Placeholder 2"/>
          <p:cNvSpPr>
            <a:spLocks noGrp="1"/>
          </p:cNvSpPr>
          <p:nvPr>
            <p:ph sz="half" idx="1"/>
          </p:nvPr>
        </p:nvSpPr>
        <p:spPr>
          <a:xfrm>
            <a:off x="0" y="1600200"/>
            <a:ext cx="4495800" cy="4724400"/>
          </a:xfrm>
        </p:spPr>
        <p:txBody>
          <a:bodyPr>
            <a:normAutofit/>
          </a:bodyPr>
          <a:lstStyle/>
          <a:p>
            <a:r>
              <a:rPr lang="en-US" dirty="0" smtClean="0"/>
              <a:t>In order to keep African Americans and the poor from voting in elections, several states had </a:t>
            </a:r>
            <a:r>
              <a:rPr lang="en-US" b="1" u="sng" dirty="0" smtClean="0"/>
              <a:t>poll taxes</a:t>
            </a:r>
            <a:r>
              <a:rPr lang="en-US" dirty="0" smtClean="0"/>
              <a:t>.  This was a tax that had to be paid in order to vote.</a:t>
            </a:r>
          </a:p>
          <a:p>
            <a:r>
              <a:rPr lang="en-US" dirty="0" smtClean="0"/>
              <a:t>The 24</a:t>
            </a:r>
            <a:r>
              <a:rPr lang="en-US" baseline="30000" dirty="0" smtClean="0"/>
              <a:t>th</a:t>
            </a:r>
            <a:r>
              <a:rPr lang="en-US" dirty="0" smtClean="0"/>
              <a:t> made poll taxes illegal in first federal, then all elections.</a:t>
            </a:r>
            <a:endParaRPr lang="en-US" dirty="0"/>
          </a:p>
        </p:txBody>
      </p:sp>
      <p:sp>
        <p:nvSpPr>
          <p:cNvPr id="4" name="Content Placeholder 3"/>
          <p:cNvSpPr>
            <a:spLocks noGrp="1"/>
          </p:cNvSpPr>
          <p:nvPr>
            <p:ph sz="half" idx="2"/>
          </p:nvPr>
        </p:nvSpPr>
        <p:spPr/>
        <p:txBody>
          <a:bodyPr>
            <a:normAutofit/>
          </a:bodyPr>
          <a:lstStyle/>
          <a:p>
            <a:endParaRPr lang="en-US"/>
          </a:p>
        </p:txBody>
      </p:sp>
      <p:pic>
        <p:nvPicPr>
          <p:cNvPr id="5122" name="Picture 2" descr="C:\Documents and Settings\Rennerr\Desktop\_323169_polltax150.jpg"/>
          <p:cNvPicPr>
            <a:picLocks noChangeAspect="1" noChangeArrowheads="1"/>
          </p:cNvPicPr>
          <p:nvPr/>
        </p:nvPicPr>
        <p:blipFill>
          <a:blip r:embed="rId2" cstate="print"/>
          <a:srcRect/>
          <a:stretch>
            <a:fillRect/>
          </a:stretch>
        </p:blipFill>
        <p:spPr bwMode="auto">
          <a:xfrm>
            <a:off x="4648200" y="1600200"/>
            <a:ext cx="3956050" cy="474726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twenty-sixth amendment</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For many years, most states set a legal </a:t>
            </a:r>
            <a:r>
              <a:rPr lang="en-US" b="1" u="sng" dirty="0" smtClean="0"/>
              <a:t>voting age</a:t>
            </a:r>
            <a:r>
              <a:rPr lang="en-US" dirty="0" smtClean="0"/>
              <a:t> at 21 years old.</a:t>
            </a:r>
          </a:p>
          <a:p>
            <a:r>
              <a:rPr lang="en-US" dirty="0" smtClean="0"/>
              <a:t>During the Vietnam War, when many of the soldiers fighting were 18 -20 years old, this amendment was passed setting the age to vote in national elections at 18.</a:t>
            </a:r>
            <a:endParaRPr lang="en-US" dirty="0"/>
          </a:p>
        </p:txBody>
      </p:sp>
      <p:sp>
        <p:nvSpPr>
          <p:cNvPr id="4" name="Content Placeholder 3"/>
          <p:cNvSpPr>
            <a:spLocks noGrp="1"/>
          </p:cNvSpPr>
          <p:nvPr>
            <p:ph sz="half" idx="2"/>
          </p:nvPr>
        </p:nvSpPr>
        <p:spPr/>
        <p:txBody>
          <a:bodyPr>
            <a:normAutofit lnSpcReduction="10000"/>
          </a:bodyPr>
          <a:lstStyle/>
          <a:p>
            <a:endParaRPr lang="en-US"/>
          </a:p>
        </p:txBody>
      </p:sp>
      <p:pic>
        <p:nvPicPr>
          <p:cNvPr id="6146" name="Picture 2" descr="C:\Documents and Settings\Rennerr\Desktop\nader_0226.jpg"/>
          <p:cNvPicPr>
            <a:picLocks noChangeAspect="1" noChangeArrowheads="1"/>
          </p:cNvPicPr>
          <p:nvPr/>
        </p:nvPicPr>
        <p:blipFill>
          <a:blip r:embed="rId2" cstate="print"/>
          <a:srcRect/>
          <a:stretch>
            <a:fillRect/>
          </a:stretch>
        </p:blipFill>
        <p:spPr bwMode="auto">
          <a:xfrm>
            <a:off x="3429000" y="5505343"/>
            <a:ext cx="1173629" cy="1352657"/>
          </a:xfrm>
          <a:prstGeom prst="rect">
            <a:avLst/>
          </a:prstGeom>
          <a:noFill/>
        </p:spPr>
      </p:pic>
      <p:pic>
        <p:nvPicPr>
          <p:cNvPr id="6147" name="Picture 3" descr="C:\Documents and Settings\Rennerr\Desktop\voting_age_trends.jpg"/>
          <p:cNvPicPr>
            <a:picLocks noChangeAspect="1" noChangeArrowheads="1"/>
          </p:cNvPicPr>
          <p:nvPr/>
        </p:nvPicPr>
        <p:blipFill>
          <a:blip r:embed="rId3" cstate="print"/>
          <a:srcRect/>
          <a:stretch>
            <a:fillRect/>
          </a:stretch>
        </p:blipFill>
        <p:spPr bwMode="auto">
          <a:xfrm>
            <a:off x="4572000" y="1447800"/>
            <a:ext cx="4386262" cy="4403068"/>
          </a:xfrm>
          <a:prstGeom prst="rect">
            <a:avLst/>
          </a:prstGeom>
          <a:noFill/>
        </p:spPr>
      </p:pic>
      <p:sp>
        <p:nvSpPr>
          <p:cNvPr id="8" name="TextBox 7"/>
          <p:cNvSpPr txBox="1"/>
          <p:nvPr/>
        </p:nvSpPr>
        <p:spPr>
          <a:xfrm>
            <a:off x="4724400" y="6324600"/>
            <a:ext cx="3669723" cy="369332"/>
          </a:xfrm>
          <a:prstGeom prst="rect">
            <a:avLst/>
          </a:prstGeom>
          <a:noFill/>
        </p:spPr>
        <p:txBody>
          <a:bodyPr wrap="none" rtlCol="0">
            <a:spAutoFit/>
          </a:bodyPr>
          <a:lstStyle/>
          <a:p>
            <a:r>
              <a:rPr lang="en-US" dirty="0" smtClean="0"/>
              <a:t>Ralph Nader thinks it should be 16!</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amendment freedoms</a:t>
            </a:r>
            <a:endParaRPr lang="en-US" dirty="0"/>
          </a:p>
        </p:txBody>
      </p:sp>
      <p:sp>
        <p:nvSpPr>
          <p:cNvPr id="3" name="Content Placeholder 2"/>
          <p:cNvSpPr>
            <a:spLocks noGrp="1"/>
          </p:cNvSpPr>
          <p:nvPr>
            <p:ph sz="half" idx="1"/>
          </p:nvPr>
        </p:nvSpPr>
        <p:spPr/>
        <p:txBody>
          <a:bodyPr/>
          <a:lstStyle/>
          <a:p>
            <a:r>
              <a:rPr lang="en-US" dirty="0" smtClean="0"/>
              <a:t>Freedom of Religion</a:t>
            </a:r>
          </a:p>
          <a:p>
            <a:r>
              <a:rPr lang="en-US" dirty="0" smtClean="0"/>
              <a:t>Freedom of Speech</a:t>
            </a:r>
          </a:p>
          <a:p>
            <a:r>
              <a:rPr lang="en-US" dirty="0" smtClean="0"/>
              <a:t>Freedom of the Press</a:t>
            </a:r>
          </a:p>
          <a:p>
            <a:r>
              <a:rPr lang="en-US" dirty="0" smtClean="0"/>
              <a:t>Freedom of Assembly</a:t>
            </a:r>
          </a:p>
          <a:p>
            <a:r>
              <a:rPr lang="en-US" dirty="0" smtClean="0"/>
              <a:t>Freedom to Petition</a:t>
            </a:r>
          </a:p>
          <a:p>
            <a:endParaRPr lang="en-US" dirty="0" smtClean="0"/>
          </a:p>
          <a:p>
            <a:r>
              <a:rPr lang="en-US" dirty="0" smtClean="0"/>
              <a:t>These are the freedoms protected by our First Amendment.</a:t>
            </a:r>
            <a:endParaRPr lang="en-US" dirty="0"/>
          </a:p>
        </p:txBody>
      </p:sp>
      <p:sp>
        <p:nvSpPr>
          <p:cNvPr id="4" name="Content Placeholder 3"/>
          <p:cNvSpPr>
            <a:spLocks noGrp="1"/>
          </p:cNvSpPr>
          <p:nvPr>
            <p:ph sz="half" idx="2"/>
          </p:nvPr>
        </p:nvSpPr>
        <p:spPr/>
        <p:txBody>
          <a:bodyPr/>
          <a:lstStyle/>
          <a:p>
            <a:endParaRPr lang="en-US" dirty="0"/>
          </a:p>
        </p:txBody>
      </p:sp>
      <p:pic>
        <p:nvPicPr>
          <p:cNvPr id="1026" name="Picture 2" descr="C:\Documents and Settings\Rennerr\Desktop\FirstAmendment_L.jpg"/>
          <p:cNvPicPr>
            <a:picLocks noChangeAspect="1" noChangeArrowheads="1"/>
          </p:cNvPicPr>
          <p:nvPr/>
        </p:nvPicPr>
        <p:blipFill>
          <a:blip r:embed="rId2" cstate="print"/>
          <a:srcRect/>
          <a:stretch>
            <a:fillRect/>
          </a:stretch>
        </p:blipFill>
        <p:spPr bwMode="auto">
          <a:xfrm>
            <a:off x="4267200" y="1752600"/>
            <a:ext cx="4876800" cy="389106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of Religion</a:t>
            </a:r>
            <a:endParaRPr lang="en-US" dirty="0"/>
          </a:p>
        </p:txBody>
      </p:sp>
      <p:sp>
        <p:nvSpPr>
          <p:cNvPr id="3" name="Content Placeholder 2"/>
          <p:cNvSpPr>
            <a:spLocks noGrp="1"/>
          </p:cNvSpPr>
          <p:nvPr>
            <p:ph sz="half" idx="1"/>
          </p:nvPr>
        </p:nvSpPr>
        <p:spPr>
          <a:xfrm>
            <a:off x="0" y="1600200"/>
            <a:ext cx="9144000" cy="3048000"/>
          </a:xfrm>
        </p:spPr>
        <p:txBody>
          <a:bodyPr/>
          <a:lstStyle/>
          <a:p>
            <a:r>
              <a:rPr lang="en-US" dirty="0" smtClean="0"/>
              <a:t>You are free to practice your own religious beliefs as long as they don’t break federal or state laws.</a:t>
            </a:r>
          </a:p>
          <a:p>
            <a:r>
              <a:rPr lang="en-US" dirty="0" smtClean="0"/>
              <a:t>Government should not show favoritism to one religion over another.</a:t>
            </a:r>
          </a:p>
          <a:p>
            <a:r>
              <a:rPr lang="en-US" dirty="0" smtClean="0"/>
              <a:t>“Separation of Church and State” in NOT in the Constitution…it came from a letter written by Jefferson!</a:t>
            </a:r>
            <a:endParaRPr lang="en-US" dirty="0"/>
          </a:p>
        </p:txBody>
      </p:sp>
      <p:pic>
        <p:nvPicPr>
          <p:cNvPr id="2050" name="Picture 2" descr="C:\Documents and Settings\Rennerr\Desktop\synagogue-2000s.jpg"/>
          <p:cNvPicPr>
            <a:picLocks noChangeAspect="1" noChangeArrowheads="1"/>
          </p:cNvPicPr>
          <p:nvPr/>
        </p:nvPicPr>
        <p:blipFill>
          <a:blip r:embed="rId2" cstate="print"/>
          <a:srcRect/>
          <a:stretch>
            <a:fillRect/>
          </a:stretch>
        </p:blipFill>
        <p:spPr bwMode="auto">
          <a:xfrm>
            <a:off x="228600" y="4724400"/>
            <a:ext cx="1443038" cy="1924964"/>
          </a:xfrm>
          <a:prstGeom prst="rect">
            <a:avLst/>
          </a:prstGeom>
          <a:noFill/>
        </p:spPr>
      </p:pic>
      <p:pic>
        <p:nvPicPr>
          <p:cNvPr id="2051" name="Picture 3" descr="C:\Documents and Settings\Rennerr\Desktop\3072088992_f4eaec098d.jpg"/>
          <p:cNvPicPr>
            <a:picLocks noChangeAspect="1" noChangeArrowheads="1"/>
          </p:cNvPicPr>
          <p:nvPr/>
        </p:nvPicPr>
        <p:blipFill>
          <a:blip r:embed="rId3" cstate="print"/>
          <a:srcRect/>
          <a:stretch>
            <a:fillRect/>
          </a:stretch>
        </p:blipFill>
        <p:spPr bwMode="auto">
          <a:xfrm>
            <a:off x="4191000" y="4724400"/>
            <a:ext cx="2410858" cy="1600810"/>
          </a:xfrm>
          <a:prstGeom prst="rect">
            <a:avLst/>
          </a:prstGeom>
          <a:noFill/>
        </p:spPr>
      </p:pic>
      <p:pic>
        <p:nvPicPr>
          <p:cNvPr id="2052" name="Picture 4" descr="C:\Documents and Settings\Rennerr\Desktop\86342972_dad2793fd1.jpg"/>
          <p:cNvPicPr>
            <a:picLocks noChangeAspect="1" noChangeArrowheads="1"/>
          </p:cNvPicPr>
          <p:nvPr/>
        </p:nvPicPr>
        <p:blipFill>
          <a:blip r:embed="rId4" cstate="print"/>
          <a:srcRect/>
          <a:stretch>
            <a:fillRect/>
          </a:stretch>
        </p:blipFill>
        <p:spPr bwMode="auto">
          <a:xfrm>
            <a:off x="6781800" y="4724400"/>
            <a:ext cx="2160588" cy="1620441"/>
          </a:xfrm>
          <a:prstGeom prst="rect">
            <a:avLst/>
          </a:prstGeom>
          <a:noFill/>
        </p:spPr>
      </p:pic>
      <p:pic>
        <p:nvPicPr>
          <p:cNvPr id="2053" name="Picture 5" descr="C:\Documents and Settings\Rennerr\Desktop\8afaad04312a1b68.jpg"/>
          <p:cNvPicPr>
            <a:picLocks noChangeAspect="1" noChangeArrowheads="1"/>
          </p:cNvPicPr>
          <p:nvPr/>
        </p:nvPicPr>
        <p:blipFill>
          <a:blip r:embed="rId5" cstate="print"/>
          <a:srcRect/>
          <a:stretch>
            <a:fillRect/>
          </a:stretch>
        </p:blipFill>
        <p:spPr bwMode="auto">
          <a:xfrm>
            <a:off x="1828800" y="4724400"/>
            <a:ext cx="2199569" cy="16383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of Speech</a:t>
            </a:r>
            <a:endParaRPr lang="en-US" dirty="0"/>
          </a:p>
        </p:txBody>
      </p:sp>
      <p:sp>
        <p:nvSpPr>
          <p:cNvPr id="3" name="Content Placeholder 2"/>
          <p:cNvSpPr>
            <a:spLocks noGrp="1"/>
          </p:cNvSpPr>
          <p:nvPr>
            <p:ph sz="half" idx="1"/>
          </p:nvPr>
        </p:nvSpPr>
        <p:spPr>
          <a:xfrm>
            <a:off x="0" y="1600200"/>
            <a:ext cx="4572000" cy="5257800"/>
          </a:xfrm>
        </p:spPr>
        <p:txBody>
          <a:bodyPr>
            <a:normAutofit fontScale="92500"/>
          </a:bodyPr>
          <a:lstStyle/>
          <a:p>
            <a:r>
              <a:rPr lang="en-US" dirty="0" smtClean="0"/>
              <a:t>You are free to speak your mind or opinion.</a:t>
            </a:r>
          </a:p>
          <a:p>
            <a:r>
              <a:rPr lang="en-US" dirty="0" smtClean="0"/>
              <a:t>You can openly question and ridicule the government without fear of persecution.</a:t>
            </a:r>
          </a:p>
          <a:p>
            <a:r>
              <a:rPr lang="en-US" dirty="0" smtClean="0"/>
              <a:t>Speech can be spoken words, written words, or sometimes other actions or items put on display.</a:t>
            </a:r>
          </a:p>
          <a:p>
            <a:r>
              <a:rPr lang="en-US" dirty="0" smtClean="0"/>
              <a:t>There have been some limits to free speech when safety comes into question.</a:t>
            </a:r>
            <a:endParaRPr lang="en-US" dirty="0"/>
          </a:p>
        </p:txBody>
      </p:sp>
      <p:sp>
        <p:nvSpPr>
          <p:cNvPr id="4" name="Content Placeholder 3"/>
          <p:cNvSpPr>
            <a:spLocks noGrp="1"/>
          </p:cNvSpPr>
          <p:nvPr>
            <p:ph sz="half" idx="2"/>
          </p:nvPr>
        </p:nvSpPr>
        <p:spPr/>
        <p:txBody>
          <a:bodyPr>
            <a:normAutofit fontScale="92500"/>
          </a:bodyPr>
          <a:lstStyle/>
          <a:p>
            <a:endParaRPr lang="en-US" dirty="0"/>
          </a:p>
        </p:txBody>
      </p:sp>
      <p:pic>
        <p:nvPicPr>
          <p:cNvPr id="3074" name="Picture 2" descr="C:\Documents and Settings\Rennerr\Desktop\freedom_speech.jpg"/>
          <p:cNvPicPr>
            <a:picLocks noChangeAspect="1" noChangeArrowheads="1"/>
          </p:cNvPicPr>
          <p:nvPr/>
        </p:nvPicPr>
        <p:blipFill>
          <a:blip r:embed="rId2" cstate="print"/>
          <a:srcRect/>
          <a:stretch>
            <a:fillRect/>
          </a:stretch>
        </p:blipFill>
        <p:spPr bwMode="auto">
          <a:xfrm>
            <a:off x="4800600" y="1295400"/>
            <a:ext cx="4021364" cy="53244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of the press</a:t>
            </a:r>
            <a:endParaRPr lang="en-US" dirty="0"/>
          </a:p>
        </p:txBody>
      </p:sp>
      <p:sp>
        <p:nvSpPr>
          <p:cNvPr id="3" name="Content Placeholder 2"/>
          <p:cNvSpPr>
            <a:spLocks noGrp="1"/>
          </p:cNvSpPr>
          <p:nvPr>
            <p:ph sz="half" idx="1"/>
          </p:nvPr>
        </p:nvSpPr>
        <p:spPr>
          <a:xfrm>
            <a:off x="0" y="1371600"/>
            <a:ext cx="4495800" cy="5486400"/>
          </a:xfrm>
        </p:spPr>
        <p:txBody>
          <a:bodyPr>
            <a:normAutofit fontScale="92500" lnSpcReduction="20000"/>
          </a:bodyPr>
          <a:lstStyle/>
          <a:p>
            <a:r>
              <a:rPr lang="en-US" dirty="0" smtClean="0"/>
              <a:t>The news media is free to report on the news they receive without fear of persecution by the government.</a:t>
            </a:r>
          </a:p>
          <a:p>
            <a:r>
              <a:rPr lang="en-US" dirty="0" smtClean="0"/>
              <a:t>The government is not allowed to tell newspapers or television what they may and may not say in their news reports.</a:t>
            </a:r>
          </a:p>
          <a:p>
            <a:r>
              <a:rPr lang="en-US" dirty="0" smtClean="0"/>
              <a:t>There are some limits on this such as nudity, graphic violence, or certain language during certain times of day in order to protect the “innocent”.</a:t>
            </a:r>
          </a:p>
        </p:txBody>
      </p:sp>
      <p:sp>
        <p:nvSpPr>
          <p:cNvPr id="4" name="Content Placeholder 3"/>
          <p:cNvSpPr>
            <a:spLocks noGrp="1"/>
          </p:cNvSpPr>
          <p:nvPr>
            <p:ph sz="half" idx="2"/>
          </p:nvPr>
        </p:nvSpPr>
        <p:spPr/>
        <p:txBody>
          <a:bodyPr>
            <a:normAutofit fontScale="92500" lnSpcReduction="20000"/>
          </a:bodyPr>
          <a:lstStyle/>
          <a:p>
            <a:endParaRPr lang="en-US" dirty="0"/>
          </a:p>
        </p:txBody>
      </p:sp>
      <p:pic>
        <p:nvPicPr>
          <p:cNvPr id="4098" name="Picture 2" descr="C:\Documents and Settings\Rennerr\Desktop\newspaper.jpg"/>
          <p:cNvPicPr>
            <a:picLocks noChangeAspect="1" noChangeArrowheads="1"/>
          </p:cNvPicPr>
          <p:nvPr/>
        </p:nvPicPr>
        <p:blipFill>
          <a:blip r:embed="rId2" cstate="print"/>
          <a:srcRect/>
          <a:stretch>
            <a:fillRect/>
          </a:stretch>
        </p:blipFill>
        <p:spPr bwMode="auto">
          <a:xfrm>
            <a:off x="4495800" y="1752600"/>
            <a:ext cx="4416985" cy="45053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of assembly</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people are free to </a:t>
            </a:r>
            <a:r>
              <a:rPr lang="en-US" b="1" u="sng" dirty="0" smtClean="0"/>
              <a:t>assemble</a:t>
            </a:r>
            <a:r>
              <a:rPr lang="en-US" dirty="0" smtClean="0"/>
              <a:t> in groups to show support for a position they hold or to protest the government or other organization.</a:t>
            </a:r>
          </a:p>
          <a:p>
            <a:r>
              <a:rPr lang="en-US" dirty="0" smtClean="0"/>
              <a:t>The assemblies must remain peaceful and in many cases require a permit if they’re using public spaces.</a:t>
            </a:r>
            <a:endParaRPr lang="en-US" dirty="0"/>
          </a:p>
        </p:txBody>
      </p:sp>
      <p:sp>
        <p:nvSpPr>
          <p:cNvPr id="4" name="Content Placeholder 3"/>
          <p:cNvSpPr>
            <a:spLocks noGrp="1"/>
          </p:cNvSpPr>
          <p:nvPr>
            <p:ph sz="half" idx="2"/>
          </p:nvPr>
        </p:nvSpPr>
        <p:spPr/>
        <p:txBody>
          <a:bodyPr>
            <a:normAutofit lnSpcReduction="10000"/>
          </a:bodyPr>
          <a:lstStyle/>
          <a:p>
            <a:endParaRPr lang="en-US" dirty="0"/>
          </a:p>
        </p:txBody>
      </p:sp>
      <p:pic>
        <p:nvPicPr>
          <p:cNvPr id="5122" name="Picture 2" descr="C:\Documents and Settings\Rennerr\Desktop\1413459031_3bede2f857.jpg"/>
          <p:cNvPicPr>
            <a:picLocks noChangeAspect="1" noChangeArrowheads="1"/>
          </p:cNvPicPr>
          <p:nvPr/>
        </p:nvPicPr>
        <p:blipFill>
          <a:blip r:embed="rId2" cstate="print"/>
          <a:srcRect/>
          <a:stretch>
            <a:fillRect/>
          </a:stretch>
        </p:blipFill>
        <p:spPr bwMode="auto">
          <a:xfrm>
            <a:off x="4876800" y="1600200"/>
            <a:ext cx="3661414" cy="2438400"/>
          </a:xfrm>
          <a:prstGeom prst="rect">
            <a:avLst/>
          </a:prstGeom>
          <a:noFill/>
        </p:spPr>
      </p:pic>
      <p:pic>
        <p:nvPicPr>
          <p:cNvPr id="5123" name="Picture 3" descr="C:\Documents and Settings\Rennerr\Desktop\I-Have-a-Dream---Martin-Luther-King-Poster-C10120871.jpg"/>
          <p:cNvPicPr>
            <a:picLocks noChangeAspect="1" noChangeArrowheads="1"/>
          </p:cNvPicPr>
          <p:nvPr/>
        </p:nvPicPr>
        <p:blipFill>
          <a:blip r:embed="rId3" cstate="print"/>
          <a:srcRect/>
          <a:stretch>
            <a:fillRect/>
          </a:stretch>
        </p:blipFill>
        <p:spPr bwMode="auto">
          <a:xfrm>
            <a:off x="5638800" y="3733800"/>
            <a:ext cx="2301875" cy="289259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Freedom to petition</a:t>
            </a:r>
            <a:endParaRPr lang="en-US" dirty="0"/>
          </a:p>
        </p:txBody>
      </p:sp>
      <p:sp>
        <p:nvSpPr>
          <p:cNvPr id="3" name="Content Placeholder 2"/>
          <p:cNvSpPr>
            <a:spLocks noGrp="1"/>
          </p:cNvSpPr>
          <p:nvPr>
            <p:ph sz="half" idx="1"/>
          </p:nvPr>
        </p:nvSpPr>
        <p:spPr>
          <a:xfrm>
            <a:off x="0" y="1600200"/>
            <a:ext cx="4724400" cy="5029200"/>
          </a:xfrm>
        </p:spPr>
        <p:txBody>
          <a:bodyPr>
            <a:normAutofit lnSpcReduction="10000"/>
          </a:bodyPr>
          <a:lstStyle/>
          <a:p>
            <a:r>
              <a:rPr lang="en-US" dirty="0" smtClean="0"/>
              <a:t>The people have the right to complain to the government.</a:t>
            </a:r>
          </a:p>
          <a:p>
            <a:r>
              <a:rPr lang="en-US" dirty="0" smtClean="0"/>
              <a:t>They can contact a congressmen directly and individually or they can ban together and collect signatures on a petition.</a:t>
            </a:r>
          </a:p>
          <a:p>
            <a:r>
              <a:rPr lang="en-US" dirty="0" smtClean="0"/>
              <a:t>A </a:t>
            </a:r>
            <a:r>
              <a:rPr lang="en-US" b="1" u="sng" dirty="0" smtClean="0"/>
              <a:t>petition</a:t>
            </a:r>
            <a:r>
              <a:rPr lang="en-US" dirty="0" smtClean="0"/>
              <a:t> is a written statement followed by the signatures of the people that support it.</a:t>
            </a:r>
            <a:endParaRPr lang="en-US" dirty="0"/>
          </a:p>
        </p:txBody>
      </p:sp>
      <p:sp>
        <p:nvSpPr>
          <p:cNvPr id="4" name="Content Placeholder 3"/>
          <p:cNvSpPr>
            <a:spLocks noGrp="1"/>
          </p:cNvSpPr>
          <p:nvPr>
            <p:ph sz="half" idx="2"/>
          </p:nvPr>
        </p:nvSpPr>
        <p:spPr/>
        <p:txBody>
          <a:bodyPr>
            <a:normAutofit lnSpcReduction="10000"/>
          </a:bodyPr>
          <a:lstStyle/>
          <a:p>
            <a:endParaRPr lang="en-US" dirty="0"/>
          </a:p>
        </p:txBody>
      </p:sp>
      <p:pic>
        <p:nvPicPr>
          <p:cNvPr id="6146" name="Picture 2" descr="C:\Documents and Settings\Rennerr\Desktop\Civics Powerpoints\Powerpoint Pictures\petition.jpg"/>
          <p:cNvPicPr>
            <a:picLocks noChangeAspect="1" noChangeArrowheads="1"/>
          </p:cNvPicPr>
          <p:nvPr/>
        </p:nvPicPr>
        <p:blipFill>
          <a:blip r:embed="rId2" cstate="print"/>
          <a:srcRect/>
          <a:stretch>
            <a:fillRect/>
          </a:stretch>
        </p:blipFill>
        <p:spPr bwMode="auto">
          <a:xfrm>
            <a:off x="4800600" y="1219200"/>
            <a:ext cx="4114800" cy="532503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313</TotalTime>
  <Words>2098</Words>
  <Application>Microsoft Office PowerPoint</Application>
  <PresentationFormat>On-screen Show (4:3)</PresentationFormat>
  <Paragraphs>169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Trek</vt:lpstr>
      <vt:lpstr>The Bill of Rights</vt:lpstr>
      <vt:lpstr>Big Ideas</vt:lpstr>
      <vt:lpstr>Civil liberties</vt:lpstr>
      <vt:lpstr>First amendment freedoms</vt:lpstr>
      <vt:lpstr>Freedom of Religion</vt:lpstr>
      <vt:lpstr>Freedom of Speech</vt:lpstr>
      <vt:lpstr>Freedom of the press</vt:lpstr>
      <vt:lpstr>Freedom of assembly</vt:lpstr>
      <vt:lpstr>Freedom to petition</vt:lpstr>
      <vt:lpstr>First amendment limits</vt:lpstr>
      <vt:lpstr>Bill of rights</vt:lpstr>
      <vt:lpstr>Second amendment (Guns)</vt:lpstr>
      <vt:lpstr>The third amendment</vt:lpstr>
      <vt:lpstr>Protecting the rights of the accused</vt:lpstr>
      <vt:lpstr>Fourth amendment </vt:lpstr>
      <vt:lpstr>The Fifth amendment</vt:lpstr>
      <vt:lpstr>The sixth amendment</vt:lpstr>
      <vt:lpstr>The eighth amendment</vt:lpstr>
      <vt:lpstr>The eighth amendment</vt:lpstr>
      <vt:lpstr>The seventh amendment</vt:lpstr>
      <vt:lpstr>The ninth amendment</vt:lpstr>
      <vt:lpstr>The tenth amendment</vt:lpstr>
      <vt:lpstr>The Civil war amendments</vt:lpstr>
      <vt:lpstr>Jim Crow Laws</vt:lpstr>
      <vt:lpstr>Early attempts to break jim crow</vt:lpstr>
      <vt:lpstr>Major players in the Civil Rights Movement</vt:lpstr>
      <vt:lpstr>Major events</vt:lpstr>
      <vt:lpstr>The seventeenth amendment</vt:lpstr>
      <vt:lpstr>The nineteenth amendment</vt:lpstr>
      <vt:lpstr>Suffragist v. anti-suffragist</vt:lpstr>
      <vt:lpstr>The twenty-third amendment</vt:lpstr>
      <vt:lpstr>The twenty-fourth amendment</vt:lpstr>
      <vt:lpstr>The twenty-sixth amendment</vt:lpstr>
    </vt:vector>
  </TitlesOfParts>
  <Company>Harper Creek Community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Roots of American Democracy</dc:title>
  <dc:creator> </dc:creator>
  <cp:lastModifiedBy> </cp:lastModifiedBy>
  <cp:revision>65</cp:revision>
  <dcterms:created xsi:type="dcterms:W3CDTF">2009-07-06T20:03:52Z</dcterms:created>
  <dcterms:modified xsi:type="dcterms:W3CDTF">2012-03-13T00:38:54Z</dcterms:modified>
</cp:coreProperties>
</file>